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6" r:id="rId9"/>
  </p:sldIdLst>
  <p:sldSz cx="10160000" cy="7620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99"/>
    <a:srgbClr val="F59C00"/>
    <a:srgbClr val="808080"/>
    <a:srgbClr val="6692A2"/>
    <a:srgbClr val="4E764C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6113" autoAdjust="0"/>
  </p:normalViewPr>
  <p:slideViewPr>
    <p:cSldViewPr>
      <p:cViewPr varScale="1">
        <p:scale>
          <a:sx n="95" d="100"/>
          <a:sy n="95" d="100"/>
        </p:scale>
        <p:origin x="1002" y="96"/>
      </p:cViewPr>
      <p:guideLst>
        <p:guide orient="horz" pos="24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fld id="{D20C4A5A-00C5-4002-B506-5D450261337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834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Klicka här för att ändra format på bakgrundstexten</a:t>
            </a:r>
          </a:p>
          <a:p>
            <a:pPr lvl="1"/>
            <a:r>
              <a:rPr lang="en-US" noProof="0" smtClean="0"/>
              <a:t>Nivå två</a:t>
            </a:r>
          </a:p>
          <a:p>
            <a:pPr lvl="2"/>
            <a:r>
              <a:rPr lang="en-US" noProof="0" smtClean="0"/>
              <a:t>Nivå tre</a:t>
            </a:r>
          </a:p>
          <a:p>
            <a:pPr lvl="3"/>
            <a:r>
              <a:rPr lang="en-US" noProof="0" smtClean="0"/>
              <a:t>Nivå fyra</a:t>
            </a:r>
          </a:p>
          <a:p>
            <a:pPr lvl="4"/>
            <a:r>
              <a:rPr lang="en-US" noProof="0" smtClean="0"/>
              <a:t>Nivå fem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fld id="{BA7804CF-4CB1-416B-817A-ADBCC0B1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90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6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2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62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8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25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58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77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0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6244" y="3974316"/>
            <a:ext cx="8280000" cy="532800"/>
          </a:xfrm>
        </p:spPr>
        <p:txBody>
          <a:bodyPr/>
          <a:lstStyle>
            <a:lvl1pPr>
              <a:defRPr sz="4400">
                <a:solidFill>
                  <a:srgbClr val="006399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6244" y="4746104"/>
            <a:ext cx="8280000" cy="864096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4" y="5610200"/>
            <a:ext cx="9589640" cy="5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223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 b="0">
                <a:solidFill>
                  <a:srgbClr val="006399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624"/>
            <a:ext cx="530585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3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463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557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74700"/>
            <a:ext cx="82804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Klicka </a:t>
            </a: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ändra</a:t>
            </a:r>
            <a:r>
              <a:rPr lang="en-US" dirty="0" smtClean="0"/>
              <a:t> format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8280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Klicka </a:t>
            </a: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ändra</a:t>
            </a:r>
            <a:r>
              <a:rPr lang="en-US" dirty="0" smtClean="0"/>
              <a:t> format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bakgrundstexten</a:t>
            </a:r>
            <a:endParaRPr lang="en-US" dirty="0" smtClean="0"/>
          </a:p>
          <a:p>
            <a:pPr lvl="1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två</a:t>
            </a:r>
            <a:endParaRPr lang="en-US" dirty="0" smtClean="0"/>
          </a:p>
          <a:p>
            <a:pPr lvl="2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endParaRPr lang="en-US" dirty="0" smtClean="0"/>
          </a:p>
          <a:p>
            <a:pPr lvl="3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fyra</a:t>
            </a:r>
            <a:endParaRPr lang="en-US" dirty="0" smtClean="0"/>
          </a:p>
          <a:p>
            <a:pPr lvl="4"/>
            <a:r>
              <a:rPr lang="en-US" dirty="0" err="1" smtClean="0"/>
              <a:t>Nivå</a:t>
            </a:r>
            <a:r>
              <a:rPr lang="en-US" dirty="0" smtClean="0"/>
              <a:t> fem</a:t>
            </a:r>
          </a:p>
        </p:txBody>
      </p:sp>
      <p:pic>
        <p:nvPicPr>
          <p:cNvPr id="1032" name="Picture 16" descr="skolinspektionen_pp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553200"/>
            <a:ext cx="19796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1" r:id="rId3"/>
    <p:sldLayoutId id="2147483682" r:id="rId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800" b="0">
          <a:solidFill>
            <a:srgbClr val="006399"/>
          </a:solidFill>
          <a:latin typeface="Century Gothic" panose="020B0502020202020204" pitchFamily="34" charset="0"/>
          <a:ea typeface="+mj-ea"/>
          <a:cs typeface="Century Gothic" panose="020B0502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9pPr>
    </p:titleStyle>
    <p:bodyStyle>
      <a:lvl1pPr marL="342900" indent="-342900" algn="l" rtl="0" eaLnBrk="1" fontAlgn="base" hangingPunct="1">
        <a:spcBef>
          <a:spcPts val="180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419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673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927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181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6383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0955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25527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0099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72408" y="3810000"/>
            <a:ext cx="8856064" cy="676816"/>
          </a:xfrm>
        </p:spPr>
        <p:txBody>
          <a:bodyPr/>
          <a:lstStyle/>
          <a:p>
            <a:r>
              <a:rPr lang="sv-SE" sz="5400" b="1" dirty="0" smtClean="0"/>
              <a:t>Undervisning i svenska som andraspråk 7-9</a:t>
            </a:r>
            <a:endParaRPr lang="sv-SE" sz="5400" b="1" dirty="0"/>
          </a:p>
        </p:txBody>
      </p:sp>
    </p:spTree>
    <p:extLst>
      <p:ext uri="{BB962C8B-B14F-4D97-AF65-F5344CB8AC3E}">
        <p14:creationId xmlns:p14="http://schemas.microsoft.com/office/powerpoint/2010/main" val="2095287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787828"/>
            <a:ext cx="8280400" cy="1130300"/>
          </a:xfrm>
        </p:spPr>
        <p:txBody>
          <a:bodyPr/>
          <a:lstStyle/>
          <a:p>
            <a:r>
              <a:rPr lang="sv-SE" sz="3800" b="0" dirty="0" smtClean="0"/>
              <a:t>Bakgrund och riskbild</a:t>
            </a:r>
            <a:endParaRPr lang="sv-SE" sz="3800" b="0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914400" y="2153816"/>
            <a:ext cx="8280400" cy="40324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Cirka 12 procent av alla elever i grundskolan läser </a:t>
            </a:r>
            <a:r>
              <a:rPr lang="sv-SE" dirty="0" smtClean="0"/>
              <a:t>svenska som andraspråk (SVA) </a:t>
            </a:r>
            <a:r>
              <a:rPr lang="sv-SE" dirty="0"/>
              <a:t>– nästan 129 000 elever varav cirka 42 000 på högstadiet; drygt hälften är nyanlända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Måluppfyllelse är låg – 63,6 procent når godkänt betyg i årskurs 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Stor skillnad i resultat mellan flickor och pojkar – 68,9 respektive 59,8 procent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Andel behöriga lärare är låg – 48,0 procent jämfört med 73,2 totalt i årskurs 7-9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Oklarheter kring vilka elever som behöver läsa ämnet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Betydligt fler pojkar läser ämnet – 59,3 procent jämfört med 40,7 procent flickor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Svårigheter att tillämpa kursplanen för nyanlända elever – särskilt för nybörjare i språket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7318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har granskats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2297832"/>
            <a:ext cx="8280400" cy="379816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sv-SE" dirty="0" smtClean="0"/>
              <a:t>I vilken utsträckning skapar rektorn organisatoriska förutsättningar för att undervisningen i SVA ska bedrivas med god kvalitet?</a:t>
            </a:r>
          </a:p>
          <a:p>
            <a:pPr>
              <a:buFont typeface="+mj-lt"/>
              <a:buAutoNum type="arabicPeriod"/>
            </a:pPr>
            <a:r>
              <a:rPr lang="sv-SE" dirty="0" smtClean="0"/>
              <a:t>I vilken utsträckning gör rektorn en bedömning av god kvalitet avseende elevernas behov av SVA?</a:t>
            </a:r>
          </a:p>
          <a:p>
            <a:pPr>
              <a:buFont typeface="+mj-lt"/>
              <a:buAutoNum type="arabicPeriod"/>
            </a:pPr>
            <a:r>
              <a:rPr lang="sv-SE" dirty="0" smtClean="0"/>
              <a:t>I vilken utsträckning genomförs undervisningen i svenska som </a:t>
            </a:r>
            <a:r>
              <a:rPr lang="sv-SE" dirty="0"/>
              <a:t>a</a:t>
            </a:r>
            <a:r>
              <a:rPr lang="sv-SE" dirty="0" smtClean="0"/>
              <a:t>ndraspråk enligt kursplanen och med god kvalitet?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0823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Centrala resultat - behovsbedömningen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sv-SE" sz="2400" dirty="0" smtClean="0"/>
              <a:t>Det finns svagheter i arbetet med att bedöma elevers behov av ämnet på 19 av 30 skolor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På många skolor får eleverna fortsätta med det ämne som de läst i årkurs 6, någon ny bedömning görs inte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På några skolor är det vårdnadshavares och elevers synpunkter som styr eller påverkar beslutet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På ett par skolor ses ämnet som en rättighet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På några skolor kopplas behovet mer till vad som gynnar eleven vid betygssättningen, snarare än vad som gynnar deras språkutveckling</a:t>
            </a:r>
          </a:p>
          <a:p>
            <a:pPr marL="0" indent="0"/>
            <a:r>
              <a:rPr lang="sv-SE" sz="2400" dirty="0" smtClean="0"/>
              <a:t>Sammantaget innebär det att behovsbedömningen inte är likvärdig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734952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Centrala resultat – rektors ledning och utveckling av ämnet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2009800"/>
            <a:ext cx="8280400" cy="4086200"/>
          </a:xfrm>
        </p:spPr>
        <p:txBody>
          <a:bodyPr/>
          <a:lstStyle/>
          <a:p>
            <a:pPr marL="0" indent="0"/>
            <a:r>
              <a:rPr lang="sv-SE" sz="2400" dirty="0" smtClean="0"/>
              <a:t>På 19 av 28 skolor finns svagheter i rektors ledning och utveckling av ämnet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Många rektorer fokuserar inte tillräckligt på att öka måluppfyllelsen – på många skolor ses de låga resultaten som naturliga och svåra att förbättra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Många rektorer följer inte upp </a:t>
            </a:r>
            <a:r>
              <a:rPr lang="sv-SE" dirty="0"/>
              <a:t>och </a:t>
            </a:r>
            <a:r>
              <a:rPr lang="sv-SE" dirty="0" smtClean="0"/>
              <a:t>ser </a:t>
            </a:r>
            <a:r>
              <a:rPr lang="sv-SE" dirty="0"/>
              <a:t>till att undervisningen planeras och bedrivs utifrån ett </a:t>
            </a:r>
            <a:r>
              <a:rPr lang="sv-SE" dirty="0" smtClean="0"/>
              <a:t>andraspråksperspektiv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Få rektorer ser till att obehöriga lärare får den kompetensutveckling och det stöd de behöver – gäller även lärare som är behöriga i svenska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</a:t>
            </a:r>
            <a:r>
              <a:rPr lang="sv-SE" dirty="0" smtClean="0"/>
              <a:t>ndervisningsgrupperna behöver organiseras utifrån elevernas behov och förutsättningar</a:t>
            </a:r>
          </a:p>
          <a:p>
            <a:pPr marL="0" indent="0"/>
            <a:r>
              <a:rPr lang="sv-SE" sz="2400" dirty="0" smtClean="0"/>
              <a:t>Kvaliteten på rektors ledning samvarierar med undervisningens kvalitet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132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Centrala resultat – undervisningens innehåll och kvalitet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2225824"/>
            <a:ext cx="8280400" cy="3870176"/>
          </a:xfrm>
        </p:spPr>
        <p:txBody>
          <a:bodyPr/>
          <a:lstStyle/>
          <a:p>
            <a:pPr marL="0" indent="0"/>
            <a:r>
              <a:rPr lang="sv-SE" sz="2400" dirty="0" smtClean="0"/>
              <a:t>På 12 av 28 skolor behandlar undervisningen det centrala innehållet och bedrivs med god kvalitet, på övriga varierar det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Undervisningen på de flesta skolor omfattar det centrala innehållet, på övriga skolor bedrivs viss del av undervisningen utifrån centralt innehåll för ämnet svenska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</a:t>
            </a:r>
            <a:r>
              <a:rPr lang="sv-SE" dirty="0" smtClean="0"/>
              <a:t>å hälften av skolorna präglas undervisningen av flera framgångsfaktorer för andraspråksinlärning, på övriga varierar det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Undervisningen behöver medvetet planeras utifrån ett andraspråksperspektiv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Kvaliteten på undervisningen är tydligt kopplad till behörigheten</a:t>
            </a:r>
          </a:p>
          <a:p>
            <a:endParaRPr lang="sv-SE" sz="2200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2557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iakttagelser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Flera rektorer, lärare och elever uppfattar att den stora skillnaden mellan ämnena är bedömningen och betygssättningen, inte undervisningen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Det finns en osäkerhet kring hur kunskapskraven ska tolkas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Stora avvikelser mellan provbetyg på nationella prov och slutbetyg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Särskilt viktigt är att ta hänsyn till nyanlända elevers behov och förutsättningar vid organiseringen av undervisningen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Även om undervisningen på huvuddelen av lektionerna är tankemässigt utmanande, uppger många elever att den är för ”lätt” och kravnivån för låg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Behovsbedömningen och betygssättningen analyseras inte utifrån ett jämställdhetsperspektiv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2941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Avslutande reflektioner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1905000"/>
            <a:ext cx="8280400" cy="40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Diskrepans mellan risksignaler och uppmärksamhet – det finns en omedvetenhet om ämnets egenart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Läser rätt elever ämnet? Varför så många fler pojkar? Behövs tydligare kriterier och vägledning för att bedömningarna ska bli likvärdiga?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Hur kan kvaliteten på undervisningen höjas trots många obehöriga lärare?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K</a:t>
            </a:r>
            <a:r>
              <a:rPr lang="sv-SE" dirty="0" smtClean="0"/>
              <a:t>an progressionen i elevernas språkutveckling ökas?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Likheter i kursplanerna leder till otydligheter kring bedömning och betygssättning i ämnet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1603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ll4">
  <a:themeElements>
    <a:clrScheme name="Skolinspektion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399"/>
      </a:accent1>
      <a:accent2>
        <a:srgbClr val="F59C00"/>
      </a:accent2>
      <a:accent3>
        <a:srgbClr val="6692A2"/>
      </a:accent3>
      <a:accent4>
        <a:srgbClr val="51A27E"/>
      </a:accent4>
      <a:accent5>
        <a:srgbClr val="D94D15"/>
      </a:accent5>
      <a:accent6>
        <a:srgbClr val="4E764C"/>
      </a:accent6>
      <a:hlink>
        <a:srgbClr val="006399"/>
      </a:hlink>
      <a:folHlink>
        <a:srgbClr val="006399"/>
      </a:folHlink>
    </a:clrScheme>
    <a:fontScheme name="Skolinspektionen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Pct val="171000"/>
          <a:buFontTx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ヒラギノ角ゴ Pro W3" pitchFamily="84" charset="-128"/>
            <a:sym typeface="Gill Sans" pitchFamily="84" charset="0"/>
          </a:defRPr>
        </a:defPPr>
      </a:lstStyle>
    </a:spDef>
    <a:lnDef>
      <a:spPr bwMode="auto">
        <a:noFill/>
        <a:ln w="9525" cap="flat" cmpd="sng" algn="ctr">
          <a:solidFill>
            <a:srgbClr val="00B0F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00B0F0"/>
            </a:solidFill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mall4</Template>
  <TotalTime>1630</TotalTime>
  <Pages>0</Pages>
  <Words>612</Words>
  <Characters>0</Characters>
  <Application>Microsoft Office PowerPoint</Application>
  <PresentationFormat>Anpassad</PresentationFormat>
  <Lines>0</Lines>
  <Paragraphs>62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6" baseType="lpstr">
      <vt:lpstr>Arial</vt:lpstr>
      <vt:lpstr>Calibri Light</vt:lpstr>
      <vt:lpstr>Century Gothic</vt:lpstr>
      <vt:lpstr>Gill Sans</vt:lpstr>
      <vt:lpstr>Lucida Grande</vt:lpstr>
      <vt:lpstr>ヒラギノ角ゴ Pro W3</vt:lpstr>
      <vt:lpstr>ヒラギノ角ゴ Pro W6</vt:lpstr>
      <vt:lpstr>mall4</vt:lpstr>
      <vt:lpstr>Undervisning i svenska som andraspråk 7-9</vt:lpstr>
      <vt:lpstr>Bakgrund och riskbild</vt:lpstr>
      <vt:lpstr>Vad har granskats</vt:lpstr>
      <vt:lpstr>Centrala resultat - behovsbedömningen</vt:lpstr>
      <vt:lpstr>Centrala resultat – rektors ledning och utveckling av ämnet</vt:lpstr>
      <vt:lpstr>Centrala resultat – undervisningens innehåll och kvalitet</vt:lpstr>
      <vt:lpstr>Övriga iakttagelser</vt:lpstr>
      <vt:lpstr>Avslutande reflektioner</vt:lpstr>
    </vt:vector>
  </TitlesOfParts>
  <Company>Skolinspektionen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Malin Börresen</dc:creator>
  <cp:lastModifiedBy>Birger Österberg</cp:lastModifiedBy>
  <cp:revision>112</cp:revision>
  <cp:lastPrinted>2020-01-30T12:16:12Z</cp:lastPrinted>
  <dcterms:created xsi:type="dcterms:W3CDTF">2018-02-26T13:40:30Z</dcterms:created>
  <dcterms:modified xsi:type="dcterms:W3CDTF">2020-01-31T13:42:30Z</dcterms:modified>
</cp:coreProperties>
</file>