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8"/>
  </p:notesMasterIdLst>
  <p:handoutMasterIdLst>
    <p:handoutMasterId r:id="rId9"/>
  </p:handoutMasterIdLst>
  <p:sldIdLst>
    <p:sldId id="257" r:id="rId2"/>
    <p:sldId id="258" r:id="rId3"/>
    <p:sldId id="260" r:id="rId4"/>
    <p:sldId id="269" r:id="rId5"/>
    <p:sldId id="264" r:id="rId6"/>
    <p:sldId id="263" r:id="rId7"/>
  </p:sldIdLst>
  <p:sldSz cx="10160000" cy="7620000"/>
  <p:notesSz cx="6797675" cy="9926638"/>
  <p:defaultTextStyle>
    <a:defPPr>
      <a:defRPr lang="en-US"/>
    </a:defPPr>
    <a:lvl1pPr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1pPr>
    <a:lvl2pPr marL="4572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2pPr>
    <a:lvl3pPr marL="9144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3pPr>
    <a:lvl4pPr marL="13716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4pPr>
    <a:lvl5pPr marL="1828800" algn="l" rtl="0" fontAlgn="base">
      <a:spcBef>
        <a:spcPct val="0"/>
      </a:spcBef>
      <a:spcAft>
        <a:spcPct val="0"/>
      </a:spcAft>
      <a:defRPr sz="3200" kern="1200">
        <a:solidFill>
          <a:schemeClr val="bg1"/>
        </a:solidFill>
        <a:latin typeface="Arial" pitchFamily="34" charset="0"/>
        <a:ea typeface="ヒラギノ角ゴ Pro W3"/>
        <a:cs typeface="ヒラギノ角ゴ Pro W3"/>
        <a:sym typeface="Gill Sans"/>
      </a:defRPr>
    </a:lvl5pPr>
    <a:lvl6pPr marL="22860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6pPr>
    <a:lvl7pPr marL="27432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7pPr>
    <a:lvl8pPr marL="32004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8pPr>
    <a:lvl9pPr marL="3657600" algn="l" defTabSz="914400" rtl="0" eaLnBrk="1" latinLnBrk="0" hangingPunct="1">
      <a:defRPr sz="3200" kern="1200">
        <a:solidFill>
          <a:schemeClr val="bg1"/>
        </a:solidFill>
        <a:latin typeface="Arial" pitchFamily="34" charset="0"/>
        <a:ea typeface="ヒラギノ角ゴ Pro W3"/>
        <a:cs typeface="ヒラギノ角ゴ Pro W3"/>
        <a:sym typeface="Gill Sans"/>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99"/>
    <a:srgbClr val="F59C00"/>
    <a:srgbClr val="808080"/>
    <a:srgbClr val="6692A2"/>
    <a:srgbClr val="4E764C"/>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autoAdjust="0"/>
    <p:restoredTop sz="83429" autoAdjust="0"/>
  </p:normalViewPr>
  <p:slideViewPr>
    <p:cSldViewPr>
      <p:cViewPr varScale="1">
        <p:scale>
          <a:sx n="82" d="100"/>
          <a:sy n="82" d="100"/>
        </p:scale>
        <p:origin x="1434" y="96"/>
      </p:cViewPr>
      <p:guideLst>
        <p:guide orient="horz" pos="2400"/>
        <p:guide pos="3200"/>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B6AF6-097F-4B0B-A429-ABD9C927919B}" type="doc">
      <dgm:prSet loTypeId="urn:microsoft.com/office/officeart/2005/8/layout/cycle6" loCatId="cycle" qsTypeId="urn:microsoft.com/office/officeart/2005/8/quickstyle/simple4" qsCatId="simple" csTypeId="urn:microsoft.com/office/officeart/2005/8/colors/accent1_2" csCatId="accent1" phldr="1"/>
      <dgm:spPr/>
      <dgm:t>
        <a:bodyPr/>
        <a:lstStyle/>
        <a:p>
          <a:endParaRPr lang="sv-SE"/>
        </a:p>
      </dgm:t>
    </dgm:pt>
    <dgm:pt modelId="{BC6FF8FC-BFD6-496E-AF00-5CF157AF18A9}">
      <dgm:prSet phldrT="[Text]"/>
      <dgm:spPr/>
      <dgm:t>
        <a:bodyPr/>
        <a:lstStyle/>
        <a:p>
          <a:r>
            <a:rPr lang="sv-SE" dirty="0" smtClean="0"/>
            <a:t>Tillräcklig kompetens</a:t>
          </a:r>
          <a:endParaRPr lang="sv-SE" dirty="0"/>
        </a:p>
      </dgm:t>
    </dgm:pt>
    <dgm:pt modelId="{4FA59436-0765-49B3-962D-0EACB2880319}" type="parTrans" cxnId="{0CEC6CBB-2422-4635-8802-572623D2490C}">
      <dgm:prSet/>
      <dgm:spPr/>
      <dgm:t>
        <a:bodyPr/>
        <a:lstStyle/>
        <a:p>
          <a:endParaRPr lang="sv-SE"/>
        </a:p>
      </dgm:t>
    </dgm:pt>
    <dgm:pt modelId="{2E7CEBF2-7835-494D-9AC1-2D2CBD4ED455}" type="sibTrans" cxnId="{0CEC6CBB-2422-4635-8802-572623D2490C}">
      <dgm:prSet/>
      <dgm:spPr/>
      <dgm:t>
        <a:bodyPr/>
        <a:lstStyle/>
        <a:p>
          <a:endParaRPr lang="sv-SE"/>
        </a:p>
      </dgm:t>
    </dgm:pt>
    <dgm:pt modelId="{F5AD9066-3EA5-4903-BBEB-8F85DE17FC9A}">
      <dgm:prSet phldrT="[Text]"/>
      <dgm:spPr/>
      <dgm:t>
        <a:bodyPr/>
        <a:lstStyle/>
        <a:p>
          <a:r>
            <a:rPr lang="sv-SE" dirty="0" smtClean="0"/>
            <a:t>Elevernas digitala vardag</a:t>
          </a:r>
          <a:endParaRPr lang="sv-SE" dirty="0"/>
        </a:p>
      </dgm:t>
    </dgm:pt>
    <dgm:pt modelId="{C3547984-4DC3-49C1-B49E-EDA0EC39D4C2}" type="parTrans" cxnId="{C9A94EA0-2794-4E79-8DF4-936E643FB85E}">
      <dgm:prSet/>
      <dgm:spPr/>
      <dgm:t>
        <a:bodyPr/>
        <a:lstStyle/>
        <a:p>
          <a:endParaRPr lang="sv-SE"/>
        </a:p>
      </dgm:t>
    </dgm:pt>
    <dgm:pt modelId="{193E918E-BD62-4F3B-B445-5BD2DB557F09}" type="sibTrans" cxnId="{C9A94EA0-2794-4E79-8DF4-936E643FB85E}">
      <dgm:prSet/>
      <dgm:spPr/>
      <dgm:t>
        <a:bodyPr/>
        <a:lstStyle/>
        <a:p>
          <a:endParaRPr lang="sv-SE"/>
        </a:p>
      </dgm:t>
    </dgm:pt>
    <dgm:pt modelId="{90FC6419-9A19-4C9E-943E-C2A4F5C86D80}">
      <dgm:prSet phldrT="[Text]"/>
      <dgm:spPr/>
      <dgm:t>
        <a:bodyPr/>
        <a:lstStyle/>
        <a:p>
          <a:r>
            <a:rPr lang="sv-SE" dirty="0" smtClean="0"/>
            <a:t>Implementerad IT-plan</a:t>
          </a:r>
          <a:endParaRPr lang="sv-SE" dirty="0"/>
        </a:p>
      </dgm:t>
    </dgm:pt>
    <dgm:pt modelId="{576B86C3-F36C-4EFF-A43F-38DC449419F6}" type="parTrans" cxnId="{28BD1733-3831-4D56-B6F9-36436D8A8330}">
      <dgm:prSet/>
      <dgm:spPr/>
      <dgm:t>
        <a:bodyPr/>
        <a:lstStyle/>
        <a:p>
          <a:endParaRPr lang="sv-SE"/>
        </a:p>
      </dgm:t>
    </dgm:pt>
    <dgm:pt modelId="{0A7D4BA7-02BC-476C-A4AA-EA60ACAE6815}" type="sibTrans" cxnId="{28BD1733-3831-4D56-B6F9-36436D8A8330}">
      <dgm:prSet/>
      <dgm:spPr/>
      <dgm:t>
        <a:bodyPr/>
        <a:lstStyle/>
        <a:p>
          <a:endParaRPr lang="sv-SE"/>
        </a:p>
      </dgm:t>
    </dgm:pt>
    <dgm:pt modelId="{D6A8C6A1-0DA5-4DD8-ABEA-4C16F244C88E}">
      <dgm:prSet phldrT="[Text]"/>
      <dgm:spPr/>
      <dgm:t>
        <a:bodyPr/>
        <a:lstStyle/>
        <a:p>
          <a:r>
            <a:rPr lang="sv-SE" dirty="0" smtClean="0"/>
            <a:t>Bredd i undervisningsmaterial</a:t>
          </a:r>
          <a:endParaRPr lang="sv-SE" dirty="0"/>
        </a:p>
      </dgm:t>
    </dgm:pt>
    <dgm:pt modelId="{9949343E-B701-4574-951D-ECFF2027A817}" type="parTrans" cxnId="{B44A9454-DC68-4A19-B6FA-98D96069920C}">
      <dgm:prSet/>
      <dgm:spPr/>
      <dgm:t>
        <a:bodyPr/>
        <a:lstStyle/>
        <a:p>
          <a:endParaRPr lang="sv-SE"/>
        </a:p>
      </dgm:t>
    </dgm:pt>
    <dgm:pt modelId="{99F9C699-54FE-49ED-9EEB-BF89F063B30D}" type="sibTrans" cxnId="{B44A9454-DC68-4A19-B6FA-98D96069920C}">
      <dgm:prSet/>
      <dgm:spPr/>
      <dgm:t>
        <a:bodyPr/>
        <a:lstStyle/>
        <a:p>
          <a:endParaRPr lang="sv-SE"/>
        </a:p>
      </dgm:t>
    </dgm:pt>
    <dgm:pt modelId="{4FFEA61A-4F4C-47CD-B5FD-094218C4E4CA}">
      <dgm:prSet phldrT="[Text]"/>
      <dgm:spPr/>
      <dgm:t>
        <a:bodyPr/>
        <a:lstStyle/>
        <a:p>
          <a:r>
            <a:rPr lang="sv-SE" dirty="0" smtClean="0"/>
            <a:t>Integrerat skolbibliotek</a:t>
          </a:r>
          <a:endParaRPr lang="sv-SE" dirty="0"/>
        </a:p>
      </dgm:t>
    </dgm:pt>
    <dgm:pt modelId="{CB6C57E8-202D-40CD-A5DB-5EDE49F990A2}" type="parTrans" cxnId="{1DC440EA-ABF4-43EC-B9B3-C57E9AEAE9C2}">
      <dgm:prSet/>
      <dgm:spPr/>
      <dgm:t>
        <a:bodyPr/>
        <a:lstStyle/>
        <a:p>
          <a:endParaRPr lang="sv-SE"/>
        </a:p>
      </dgm:t>
    </dgm:pt>
    <dgm:pt modelId="{75EDE595-70A8-4A57-868C-4BE62FC396D4}" type="sibTrans" cxnId="{1DC440EA-ABF4-43EC-B9B3-C57E9AEAE9C2}">
      <dgm:prSet/>
      <dgm:spPr/>
      <dgm:t>
        <a:bodyPr/>
        <a:lstStyle/>
        <a:p>
          <a:endParaRPr lang="sv-SE"/>
        </a:p>
      </dgm:t>
    </dgm:pt>
    <dgm:pt modelId="{4F6FEAAD-7986-469B-AE00-D002277D927D}" type="pres">
      <dgm:prSet presAssocID="{958B6AF6-097F-4B0B-A429-ABD9C927919B}" presName="cycle" presStyleCnt="0">
        <dgm:presLayoutVars>
          <dgm:dir/>
          <dgm:resizeHandles val="exact"/>
        </dgm:presLayoutVars>
      </dgm:prSet>
      <dgm:spPr/>
      <dgm:t>
        <a:bodyPr/>
        <a:lstStyle/>
        <a:p>
          <a:endParaRPr lang="sv-SE"/>
        </a:p>
      </dgm:t>
    </dgm:pt>
    <dgm:pt modelId="{7B4851CA-FF91-4464-AA51-813A1A0440EE}" type="pres">
      <dgm:prSet presAssocID="{BC6FF8FC-BFD6-496E-AF00-5CF157AF18A9}" presName="node" presStyleLbl="node1" presStyleIdx="0" presStyleCnt="5">
        <dgm:presLayoutVars>
          <dgm:bulletEnabled val="1"/>
        </dgm:presLayoutVars>
      </dgm:prSet>
      <dgm:spPr/>
      <dgm:t>
        <a:bodyPr/>
        <a:lstStyle/>
        <a:p>
          <a:endParaRPr lang="sv-SE"/>
        </a:p>
      </dgm:t>
    </dgm:pt>
    <dgm:pt modelId="{3574988F-1288-4476-AF48-75B91F1A3A31}" type="pres">
      <dgm:prSet presAssocID="{BC6FF8FC-BFD6-496E-AF00-5CF157AF18A9}" presName="spNode" presStyleCnt="0"/>
      <dgm:spPr/>
    </dgm:pt>
    <dgm:pt modelId="{BB6E703C-2B05-44D8-8538-31513988713D}" type="pres">
      <dgm:prSet presAssocID="{2E7CEBF2-7835-494D-9AC1-2D2CBD4ED455}" presName="sibTrans" presStyleLbl="sibTrans1D1" presStyleIdx="0" presStyleCnt="5"/>
      <dgm:spPr/>
      <dgm:t>
        <a:bodyPr/>
        <a:lstStyle/>
        <a:p>
          <a:endParaRPr lang="sv-SE"/>
        </a:p>
      </dgm:t>
    </dgm:pt>
    <dgm:pt modelId="{3AA2B0D1-CF6D-4756-BDEF-E7B94916F44D}" type="pres">
      <dgm:prSet presAssocID="{F5AD9066-3EA5-4903-BBEB-8F85DE17FC9A}" presName="node" presStyleLbl="node1" presStyleIdx="1" presStyleCnt="5">
        <dgm:presLayoutVars>
          <dgm:bulletEnabled val="1"/>
        </dgm:presLayoutVars>
      </dgm:prSet>
      <dgm:spPr/>
      <dgm:t>
        <a:bodyPr/>
        <a:lstStyle/>
        <a:p>
          <a:endParaRPr lang="sv-SE"/>
        </a:p>
      </dgm:t>
    </dgm:pt>
    <dgm:pt modelId="{600399F5-C559-48D1-859C-8A6EE7A10B85}" type="pres">
      <dgm:prSet presAssocID="{F5AD9066-3EA5-4903-BBEB-8F85DE17FC9A}" presName="spNode" presStyleCnt="0"/>
      <dgm:spPr/>
    </dgm:pt>
    <dgm:pt modelId="{34580AA0-CBEA-432F-8473-DC0D5D2AC532}" type="pres">
      <dgm:prSet presAssocID="{193E918E-BD62-4F3B-B445-5BD2DB557F09}" presName="sibTrans" presStyleLbl="sibTrans1D1" presStyleIdx="1" presStyleCnt="5"/>
      <dgm:spPr/>
      <dgm:t>
        <a:bodyPr/>
        <a:lstStyle/>
        <a:p>
          <a:endParaRPr lang="sv-SE"/>
        </a:p>
      </dgm:t>
    </dgm:pt>
    <dgm:pt modelId="{C53D887D-54A6-40BC-B18F-251BA3D55047}" type="pres">
      <dgm:prSet presAssocID="{90FC6419-9A19-4C9E-943E-C2A4F5C86D80}" presName="node" presStyleLbl="node1" presStyleIdx="2" presStyleCnt="5">
        <dgm:presLayoutVars>
          <dgm:bulletEnabled val="1"/>
        </dgm:presLayoutVars>
      </dgm:prSet>
      <dgm:spPr/>
      <dgm:t>
        <a:bodyPr/>
        <a:lstStyle/>
        <a:p>
          <a:endParaRPr lang="sv-SE"/>
        </a:p>
      </dgm:t>
    </dgm:pt>
    <dgm:pt modelId="{67641B37-B286-4751-BBF6-B5085E05A6BF}" type="pres">
      <dgm:prSet presAssocID="{90FC6419-9A19-4C9E-943E-C2A4F5C86D80}" presName="spNode" presStyleCnt="0"/>
      <dgm:spPr/>
    </dgm:pt>
    <dgm:pt modelId="{B21DA096-C29A-4D9F-B3B9-66B35086F3B4}" type="pres">
      <dgm:prSet presAssocID="{0A7D4BA7-02BC-476C-A4AA-EA60ACAE6815}" presName="sibTrans" presStyleLbl="sibTrans1D1" presStyleIdx="2" presStyleCnt="5"/>
      <dgm:spPr/>
      <dgm:t>
        <a:bodyPr/>
        <a:lstStyle/>
        <a:p>
          <a:endParaRPr lang="sv-SE"/>
        </a:p>
      </dgm:t>
    </dgm:pt>
    <dgm:pt modelId="{F9DBE156-3DA4-4ECA-AAF0-F72A49455F15}" type="pres">
      <dgm:prSet presAssocID="{D6A8C6A1-0DA5-4DD8-ABEA-4C16F244C88E}" presName="node" presStyleLbl="node1" presStyleIdx="3" presStyleCnt="5">
        <dgm:presLayoutVars>
          <dgm:bulletEnabled val="1"/>
        </dgm:presLayoutVars>
      </dgm:prSet>
      <dgm:spPr/>
      <dgm:t>
        <a:bodyPr/>
        <a:lstStyle/>
        <a:p>
          <a:endParaRPr lang="sv-SE"/>
        </a:p>
      </dgm:t>
    </dgm:pt>
    <dgm:pt modelId="{49A9FE8C-DE8F-40AA-A1C7-58B3EF49432A}" type="pres">
      <dgm:prSet presAssocID="{D6A8C6A1-0DA5-4DD8-ABEA-4C16F244C88E}" presName="spNode" presStyleCnt="0"/>
      <dgm:spPr/>
    </dgm:pt>
    <dgm:pt modelId="{B9D9D668-965D-497A-90B3-9704E0805A69}" type="pres">
      <dgm:prSet presAssocID="{99F9C699-54FE-49ED-9EEB-BF89F063B30D}" presName="sibTrans" presStyleLbl="sibTrans1D1" presStyleIdx="3" presStyleCnt="5"/>
      <dgm:spPr/>
      <dgm:t>
        <a:bodyPr/>
        <a:lstStyle/>
        <a:p>
          <a:endParaRPr lang="sv-SE"/>
        </a:p>
      </dgm:t>
    </dgm:pt>
    <dgm:pt modelId="{BFD4646E-3A52-4F71-8A8D-EB966E02AB2B}" type="pres">
      <dgm:prSet presAssocID="{4FFEA61A-4F4C-47CD-B5FD-094218C4E4CA}" presName="node" presStyleLbl="node1" presStyleIdx="4" presStyleCnt="5">
        <dgm:presLayoutVars>
          <dgm:bulletEnabled val="1"/>
        </dgm:presLayoutVars>
      </dgm:prSet>
      <dgm:spPr/>
      <dgm:t>
        <a:bodyPr/>
        <a:lstStyle/>
        <a:p>
          <a:endParaRPr lang="sv-SE"/>
        </a:p>
      </dgm:t>
    </dgm:pt>
    <dgm:pt modelId="{DEB777DE-41CA-407F-9495-556DDE6D0791}" type="pres">
      <dgm:prSet presAssocID="{4FFEA61A-4F4C-47CD-B5FD-094218C4E4CA}" presName="spNode" presStyleCnt="0"/>
      <dgm:spPr/>
    </dgm:pt>
    <dgm:pt modelId="{919D56C0-FDB7-44EC-9A85-DC82AB082147}" type="pres">
      <dgm:prSet presAssocID="{75EDE595-70A8-4A57-868C-4BE62FC396D4}" presName="sibTrans" presStyleLbl="sibTrans1D1" presStyleIdx="4" presStyleCnt="5"/>
      <dgm:spPr/>
      <dgm:t>
        <a:bodyPr/>
        <a:lstStyle/>
        <a:p>
          <a:endParaRPr lang="sv-SE"/>
        </a:p>
      </dgm:t>
    </dgm:pt>
  </dgm:ptLst>
  <dgm:cxnLst>
    <dgm:cxn modelId="{0CEC6CBB-2422-4635-8802-572623D2490C}" srcId="{958B6AF6-097F-4B0B-A429-ABD9C927919B}" destId="{BC6FF8FC-BFD6-496E-AF00-5CF157AF18A9}" srcOrd="0" destOrd="0" parTransId="{4FA59436-0765-49B3-962D-0EACB2880319}" sibTransId="{2E7CEBF2-7835-494D-9AC1-2D2CBD4ED455}"/>
    <dgm:cxn modelId="{117A7495-06A0-4103-947E-119C96E88377}" type="presOf" srcId="{0A7D4BA7-02BC-476C-A4AA-EA60ACAE6815}" destId="{B21DA096-C29A-4D9F-B3B9-66B35086F3B4}" srcOrd="0" destOrd="0" presId="urn:microsoft.com/office/officeart/2005/8/layout/cycle6"/>
    <dgm:cxn modelId="{28BD1733-3831-4D56-B6F9-36436D8A8330}" srcId="{958B6AF6-097F-4B0B-A429-ABD9C927919B}" destId="{90FC6419-9A19-4C9E-943E-C2A4F5C86D80}" srcOrd="2" destOrd="0" parTransId="{576B86C3-F36C-4EFF-A43F-38DC449419F6}" sibTransId="{0A7D4BA7-02BC-476C-A4AA-EA60ACAE6815}"/>
    <dgm:cxn modelId="{1DC440EA-ABF4-43EC-B9B3-C57E9AEAE9C2}" srcId="{958B6AF6-097F-4B0B-A429-ABD9C927919B}" destId="{4FFEA61A-4F4C-47CD-B5FD-094218C4E4CA}" srcOrd="4" destOrd="0" parTransId="{CB6C57E8-202D-40CD-A5DB-5EDE49F990A2}" sibTransId="{75EDE595-70A8-4A57-868C-4BE62FC396D4}"/>
    <dgm:cxn modelId="{C9A94EA0-2794-4E79-8DF4-936E643FB85E}" srcId="{958B6AF6-097F-4B0B-A429-ABD9C927919B}" destId="{F5AD9066-3EA5-4903-BBEB-8F85DE17FC9A}" srcOrd="1" destOrd="0" parTransId="{C3547984-4DC3-49C1-B49E-EDA0EC39D4C2}" sibTransId="{193E918E-BD62-4F3B-B445-5BD2DB557F09}"/>
    <dgm:cxn modelId="{47B65012-6B0A-41A5-B50A-6A7B384C45C6}" type="presOf" srcId="{4FFEA61A-4F4C-47CD-B5FD-094218C4E4CA}" destId="{BFD4646E-3A52-4F71-8A8D-EB966E02AB2B}" srcOrd="0" destOrd="0" presId="urn:microsoft.com/office/officeart/2005/8/layout/cycle6"/>
    <dgm:cxn modelId="{86A55076-83E4-47C5-85C4-956731C6832C}" type="presOf" srcId="{99F9C699-54FE-49ED-9EEB-BF89F063B30D}" destId="{B9D9D668-965D-497A-90B3-9704E0805A69}" srcOrd="0" destOrd="0" presId="urn:microsoft.com/office/officeart/2005/8/layout/cycle6"/>
    <dgm:cxn modelId="{B44A9454-DC68-4A19-B6FA-98D96069920C}" srcId="{958B6AF6-097F-4B0B-A429-ABD9C927919B}" destId="{D6A8C6A1-0DA5-4DD8-ABEA-4C16F244C88E}" srcOrd="3" destOrd="0" parTransId="{9949343E-B701-4574-951D-ECFF2027A817}" sibTransId="{99F9C699-54FE-49ED-9EEB-BF89F063B30D}"/>
    <dgm:cxn modelId="{57A84056-1BFB-490F-9EFC-D7415A119836}" type="presOf" srcId="{2E7CEBF2-7835-494D-9AC1-2D2CBD4ED455}" destId="{BB6E703C-2B05-44D8-8538-31513988713D}" srcOrd="0" destOrd="0" presId="urn:microsoft.com/office/officeart/2005/8/layout/cycle6"/>
    <dgm:cxn modelId="{18C45DB4-692F-4226-B62A-463C676F1841}" type="presOf" srcId="{90FC6419-9A19-4C9E-943E-C2A4F5C86D80}" destId="{C53D887D-54A6-40BC-B18F-251BA3D55047}" srcOrd="0" destOrd="0" presId="urn:microsoft.com/office/officeart/2005/8/layout/cycle6"/>
    <dgm:cxn modelId="{39676C9E-CBF7-49D0-A00E-75DDA5CB5DDF}" type="presOf" srcId="{75EDE595-70A8-4A57-868C-4BE62FC396D4}" destId="{919D56C0-FDB7-44EC-9A85-DC82AB082147}" srcOrd="0" destOrd="0" presId="urn:microsoft.com/office/officeart/2005/8/layout/cycle6"/>
    <dgm:cxn modelId="{52413E20-4C29-4F38-A395-C687136F9D72}" type="presOf" srcId="{BC6FF8FC-BFD6-496E-AF00-5CF157AF18A9}" destId="{7B4851CA-FF91-4464-AA51-813A1A0440EE}" srcOrd="0" destOrd="0" presId="urn:microsoft.com/office/officeart/2005/8/layout/cycle6"/>
    <dgm:cxn modelId="{12956D8D-BDF8-4A24-AF20-6CC7C501F177}" type="presOf" srcId="{F5AD9066-3EA5-4903-BBEB-8F85DE17FC9A}" destId="{3AA2B0D1-CF6D-4756-BDEF-E7B94916F44D}" srcOrd="0" destOrd="0" presId="urn:microsoft.com/office/officeart/2005/8/layout/cycle6"/>
    <dgm:cxn modelId="{E8BB7E68-7F99-4A2F-BDE3-CBFC35139632}" type="presOf" srcId="{193E918E-BD62-4F3B-B445-5BD2DB557F09}" destId="{34580AA0-CBEA-432F-8473-DC0D5D2AC532}" srcOrd="0" destOrd="0" presId="urn:microsoft.com/office/officeart/2005/8/layout/cycle6"/>
    <dgm:cxn modelId="{98E5F158-609B-4765-8D7A-5B4E6BE72A9F}" type="presOf" srcId="{958B6AF6-097F-4B0B-A429-ABD9C927919B}" destId="{4F6FEAAD-7986-469B-AE00-D002277D927D}" srcOrd="0" destOrd="0" presId="urn:microsoft.com/office/officeart/2005/8/layout/cycle6"/>
    <dgm:cxn modelId="{4336AEC2-BF2E-4AF6-9BC6-FCB659A66A35}" type="presOf" srcId="{D6A8C6A1-0DA5-4DD8-ABEA-4C16F244C88E}" destId="{F9DBE156-3DA4-4ECA-AAF0-F72A49455F15}" srcOrd="0" destOrd="0" presId="urn:microsoft.com/office/officeart/2005/8/layout/cycle6"/>
    <dgm:cxn modelId="{4F6CF3CA-4CEF-4A8A-916B-E39152198122}" type="presParOf" srcId="{4F6FEAAD-7986-469B-AE00-D002277D927D}" destId="{7B4851CA-FF91-4464-AA51-813A1A0440EE}" srcOrd="0" destOrd="0" presId="urn:microsoft.com/office/officeart/2005/8/layout/cycle6"/>
    <dgm:cxn modelId="{DF1B12C7-1F1A-4ADE-B8CF-6032134A7E31}" type="presParOf" srcId="{4F6FEAAD-7986-469B-AE00-D002277D927D}" destId="{3574988F-1288-4476-AF48-75B91F1A3A31}" srcOrd="1" destOrd="0" presId="urn:microsoft.com/office/officeart/2005/8/layout/cycle6"/>
    <dgm:cxn modelId="{34695C11-B671-4AEA-98DE-7B0C26BB79B4}" type="presParOf" srcId="{4F6FEAAD-7986-469B-AE00-D002277D927D}" destId="{BB6E703C-2B05-44D8-8538-31513988713D}" srcOrd="2" destOrd="0" presId="urn:microsoft.com/office/officeart/2005/8/layout/cycle6"/>
    <dgm:cxn modelId="{201C70ED-E6C8-4F1B-9A23-63097840B56D}" type="presParOf" srcId="{4F6FEAAD-7986-469B-AE00-D002277D927D}" destId="{3AA2B0D1-CF6D-4756-BDEF-E7B94916F44D}" srcOrd="3" destOrd="0" presId="urn:microsoft.com/office/officeart/2005/8/layout/cycle6"/>
    <dgm:cxn modelId="{E9D01CEA-AF3F-4C5A-B324-C9BDBC01FE2D}" type="presParOf" srcId="{4F6FEAAD-7986-469B-AE00-D002277D927D}" destId="{600399F5-C559-48D1-859C-8A6EE7A10B85}" srcOrd="4" destOrd="0" presId="urn:microsoft.com/office/officeart/2005/8/layout/cycle6"/>
    <dgm:cxn modelId="{7425B83B-53C7-495C-84AB-7BB45DA881FB}" type="presParOf" srcId="{4F6FEAAD-7986-469B-AE00-D002277D927D}" destId="{34580AA0-CBEA-432F-8473-DC0D5D2AC532}" srcOrd="5" destOrd="0" presId="urn:microsoft.com/office/officeart/2005/8/layout/cycle6"/>
    <dgm:cxn modelId="{23A95A1F-9A1D-4E52-8FC1-BCF19B3B6F97}" type="presParOf" srcId="{4F6FEAAD-7986-469B-AE00-D002277D927D}" destId="{C53D887D-54A6-40BC-B18F-251BA3D55047}" srcOrd="6" destOrd="0" presId="urn:microsoft.com/office/officeart/2005/8/layout/cycle6"/>
    <dgm:cxn modelId="{AE2AFC90-9BB6-47B5-97AC-D9446DC81B6E}" type="presParOf" srcId="{4F6FEAAD-7986-469B-AE00-D002277D927D}" destId="{67641B37-B286-4751-BBF6-B5085E05A6BF}" srcOrd="7" destOrd="0" presId="urn:microsoft.com/office/officeart/2005/8/layout/cycle6"/>
    <dgm:cxn modelId="{444103E2-3228-4D96-8A17-431539065663}" type="presParOf" srcId="{4F6FEAAD-7986-469B-AE00-D002277D927D}" destId="{B21DA096-C29A-4D9F-B3B9-66B35086F3B4}" srcOrd="8" destOrd="0" presId="urn:microsoft.com/office/officeart/2005/8/layout/cycle6"/>
    <dgm:cxn modelId="{FD64ACB3-8D96-4204-ACEC-1A401C8566C5}" type="presParOf" srcId="{4F6FEAAD-7986-469B-AE00-D002277D927D}" destId="{F9DBE156-3DA4-4ECA-AAF0-F72A49455F15}" srcOrd="9" destOrd="0" presId="urn:microsoft.com/office/officeart/2005/8/layout/cycle6"/>
    <dgm:cxn modelId="{6422AD2F-FB34-492C-8D4C-E3989B91BBB5}" type="presParOf" srcId="{4F6FEAAD-7986-469B-AE00-D002277D927D}" destId="{49A9FE8C-DE8F-40AA-A1C7-58B3EF49432A}" srcOrd="10" destOrd="0" presId="urn:microsoft.com/office/officeart/2005/8/layout/cycle6"/>
    <dgm:cxn modelId="{CD56AFFC-78EF-44E3-8392-1D32AC4A244E}" type="presParOf" srcId="{4F6FEAAD-7986-469B-AE00-D002277D927D}" destId="{B9D9D668-965D-497A-90B3-9704E0805A69}" srcOrd="11" destOrd="0" presId="urn:microsoft.com/office/officeart/2005/8/layout/cycle6"/>
    <dgm:cxn modelId="{F0D7979B-5AB3-43B2-BCDC-7151E0064AE8}" type="presParOf" srcId="{4F6FEAAD-7986-469B-AE00-D002277D927D}" destId="{BFD4646E-3A52-4F71-8A8D-EB966E02AB2B}" srcOrd="12" destOrd="0" presId="urn:microsoft.com/office/officeart/2005/8/layout/cycle6"/>
    <dgm:cxn modelId="{0BF88117-EF79-493B-B7D4-396AB15C09DF}" type="presParOf" srcId="{4F6FEAAD-7986-469B-AE00-D002277D927D}" destId="{DEB777DE-41CA-407F-9495-556DDE6D0791}" srcOrd="13" destOrd="0" presId="urn:microsoft.com/office/officeart/2005/8/layout/cycle6"/>
    <dgm:cxn modelId="{B63B6420-1701-4328-8E5D-357C7167034E}" type="presParOf" srcId="{4F6FEAAD-7986-469B-AE00-D002277D927D}" destId="{919D56C0-FDB7-44EC-9A85-DC82AB082147}"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51CA-FF91-4464-AA51-813A1A0440EE}">
      <dsp:nvSpPr>
        <dsp:cNvPr id="0" name=""/>
        <dsp:cNvSpPr/>
      </dsp:nvSpPr>
      <dsp:spPr>
        <a:xfrm>
          <a:off x="4526079" y="3142"/>
          <a:ext cx="1821049" cy="1183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sv-SE" sz="1300" kern="1200" dirty="0" smtClean="0"/>
            <a:t>Tillräcklig kompetens</a:t>
          </a:r>
          <a:endParaRPr lang="sv-SE" sz="1300" kern="1200" dirty="0"/>
        </a:p>
      </dsp:txBody>
      <dsp:txXfrm>
        <a:off x="4583862" y="60925"/>
        <a:ext cx="1705483" cy="1068116"/>
      </dsp:txXfrm>
    </dsp:sp>
    <dsp:sp modelId="{BB6E703C-2B05-44D8-8538-31513988713D}">
      <dsp:nvSpPr>
        <dsp:cNvPr id="0" name=""/>
        <dsp:cNvSpPr/>
      </dsp:nvSpPr>
      <dsp:spPr>
        <a:xfrm>
          <a:off x="3072622" y="594983"/>
          <a:ext cx="4727963" cy="4727963"/>
        </a:xfrm>
        <a:custGeom>
          <a:avLst/>
          <a:gdLst/>
          <a:ahLst/>
          <a:cxnLst/>
          <a:rect l="0" t="0" r="0" b="0"/>
          <a:pathLst>
            <a:path>
              <a:moveTo>
                <a:pt x="3287005" y="187646"/>
              </a:moveTo>
              <a:arcTo wR="2363981" hR="2363981" stAng="17578961" swAng="196056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A2B0D1-CF6D-4756-BDEF-E7B94916F44D}">
      <dsp:nvSpPr>
        <dsp:cNvPr id="0" name=""/>
        <dsp:cNvSpPr/>
      </dsp:nvSpPr>
      <dsp:spPr>
        <a:xfrm>
          <a:off x="6774359" y="1636613"/>
          <a:ext cx="1821049" cy="1183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sv-SE" sz="1300" kern="1200" dirty="0" smtClean="0"/>
            <a:t>Elevernas digitala vardag</a:t>
          </a:r>
          <a:endParaRPr lang="sv-SE" sz="1300" kern="1200" dirty="0"/>
        </a:p>
      </dsp:txBody>
      <dsp:txXfrm>
        <a:off x="6832142" y="1694396"/>
        <a:ext cx="1705483" cy="1068116"/>
      </dsp:txXfrm>
    </dsp:sp>
    <dsp:sp modelId="{34580AA0-CBEA-432F-8473-DC0D5D2AC532}">
      <dsp:nvSpPr>
        <dsp:cNvPr id="0" name=""/>
        <dsp:cNvSpPr/>
      </dsp:nvSpPr>
      <dsp:spPr>
        <a:xfrm>
          <a:off x="3072622" y="594983"/>
          <a:ext cx="4727963" cy="4727963"/>
        </a:xfrm>
        <a:custGeom>
          <a:avLst/>
          <a:gdLst/>
          <a:ahLst/>
          <a:cxnLst/>
          <a:rect l="0" t="0" r="0" b="0"/>
          <a:pathLst>
            <a:path>
              <a:moveTo>
                <a:pt x="4724732" y="2240418"/>
              </a:moveTo>
              <a:arcTo wR="2363981" hR="2363981" stAng="21420230" swAng="219555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53D887D-54A6-40BC-B18F-251BA3D55047}">
      <dsp:nvSpPr>
        <dsp:cNvPr id="0" name=""/>
        <dsp:cNvSpPr/>
      </dsp:nvSpPr>
      <dsp:spPr>
        <a:xfrm>
          <a:off x="5915592" y="4279625"/>
          <a:ext cx="1821049" cy="1183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sv-SE" sz="1300" kern="1200" dirty="0" smtClean="0"/>
            <a:t>Implementerad IT-plan</a:t>
          </a:r>
          <a:endParaRPr lang="sv-SE" sz="1300" kern="1200" dirty="0"/>
        </a:p>
      </dsp:txBody>
      <dsp:txXfrm>
        <a:off x="5973375" y="4337408"/>
        <a:ext cx="1705483" cy="1068116"/>
      </dsp:txXfrm>
    </dsp:sp>
    <dsp:sp modelId="{B21DA096-C29A-4D9F-B3B9-66B35086F3B4}">
      <dsp:nvSpPr>
        <dsp:cNvPr id="0" name=""/>
        <dsp:cNvSpPr/>
      </dsp:nvSpPr>
      <dsp:spPr>
        <a:xfrm>
          <a:off x="3072622" y="594983"/>
          <a:ext cx="4727963" cy="4727963"/>
        </a:xfrm>
        <a:custGeom>
          <a:avLst/>
          <a:gdLst/>
          <a:ahLst/>
          <a:cxnLst/>
          <a:rect l="0" t="0" r="0" b="0"/>
          <a:pathLst>
            <a:path>
              <a:moveTo>
                <a:pt x="2833585" y="4680850"/>
              </a:moveTo>
              <a:arcTo wR="2363981" hR="2363981" stAng="4712520" swAng="137495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DBE156-3DA4-4ECA-AAF0-F72A49455F15}">
      <dsp:nvSpPr>
        <dsp:cNvPr id="0" name=""/>
        <dsp:cNvSpPr/>
      </dsp:nvSpPr>
      <dsp:spPr>
        <a:xfrm>
          <a:off x="3136565" y="4279625"/>
          <a:ext cx="1821049" cy="1183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sv-SE" sz="1300" kern="1200" dirty="0" smtClean="0"/>
            <a:t>Bredd i undervisningsmaterial</a:t>
          </a:r>
          <a:endParaRPr lang="sv-SE" sz="1300" kern="1200" dirty="0"/>
        </a:p>
      </dsp:txBody>
      <dsp:txXfrm>
        <a:off x="3194348" y="4337408"/>
        <a:ext cx="1705483" cy="1068116"/>
      </dsp:txXfrm>
    </dsp:sp>
    <dsp:sp modelId="{B9D9D668-965D-497A-90B3-9704E0805A69}">
      <dsp:nvSpPr>
        <dsp:cNvPr id="0" name=""/>
        <dsp:cNvSpPr/>
      </dsp:nvSpPr>
      <dsp:spPr>
        <a:xfrm>
          <a:off x="3072622" y="594983"/>
          <a:ext cx="4727963" cy="4727963"/>
        </a:xfrm>
        <a:custGeom>
          <a:avLst/>
          <a:gdLst/>
          <a:ahLst/>
          <a:cxnLst/>
          <a:rect l="0" t="0" r="0" b="0"/>
          <a:pathLst>
            <a:path>
              <a:moveTo>
                <a:pt x="394889" y="3672066"/>
              </a:moveTo>
              <a:arcTo wR="2363981" hR="2363981" stAng="8784214" swAng="219555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D4646E-3A52-4F71-8A8D-EB966E02AB2B}">
      <dsp:nvSpPr>
        <dsp:cNvPr id="0" name=""/>
        <dsp:cNvSpPr/>
      </dsp:nvSpPr>
      <dsp:spPr>
        <a:xfrm>
          <a:off x="2277798" y="1636613"/>
          <a:ext cx="1821049" cy="1183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sv-SE" sz="1300" kern="1200" dirty="0" smtClean="0"/>
            <a:t>Integrerat skolbibliotek</a:t>
          </a:r>
          <a:endParaRPr lang="sv-SE" sz="1300" kern="1200" dirty="0"/>
        </a:p>
      </dsp:txBody>
      <dsp:txXfrm>
        <a:off x="2335581" y="1694396"/>
        <a:ext cx="1705483" cy="1068116"/>
      </dsp:txXfrm>
    </dsp:sp>
    <dsp:sp modelId="{919D56C0-FDB7-44EC-9A85-DC82AB082147}">
      <dsp:nvSpPr>
        <dsp:cNvPr id="0" name=""/>
        <dsp:cNvSpPr/>
      </dsp:nvSpPr>
      <dsp:spPr>
        <a:xfrm>
          <a:off x="3072622" y="594983"/>
          <a:ext cx="4727963" cy="4727963"/>
        </a:xfrm>
        <a:custGeom>
          <a:avLst/>
          <a:gdLst/>
          <a:ahLst/>
          <a:cxnLst/>
          <a:rect l="0" t="0" r="0" b="0"/>
          <a:pathLst>
            <a:path>
              <a:moveTo>
                <a:pt x="412059" y="1030411"/>
              </a:moveTo>
              <a:arcTo wR="2363981" hR="2363981" stAng="12860473" swAng="196056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ts val="1800"/>
              </a:spcBef>
              <a:buSzPct val="171000"/>
              <a:defRPr sz="1200">
                <a:latin typeface="Arial" charset="0"/>
                <a:ea typeface="ヒラギノ角ゴ Pro W3" pitchFamily="84" charset="-128"/>
                <a:cs typeface="+mn-cs"/>
                <a:sym typeface="Gill Sans" pitchFamily="84" charset="0"/>
              </a:defRPr>
            </a:lvl1pPr>
          </a:lstStyle>
          <a:p>
            <a:pPr>
              <a:defRPr/>
            </a:pPr>
            <a:endParaRPr lang="sv-SE"/>
          </a:p>
        </p:txBody>
      </p:sp>
      <p:sp>
        <p:nvSpPr>
          <p:cNvPr id="10342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ts val="1800"/>
              </a:spcBef>
              <a:buSzPct val="171000"/>
              <a:defRPr sz="1200">
                <a:latin typeface="Arial" charset="0"/>
                <a:ea typeface="ヒラギノ角ゴ Pro W3" pitchFamily="84" charset="-128"/>
                <a:cs typeface="+mn-cs"/>
                <a:sym typeface="Gill Sans" pitchFamily="84" charset="0"/>
              </a:defRPr>
            </a:lvl1pPr>
          </a:lstStyle>
          <a:p>
            <a:pPr>
              <a:defRPr/>
            </a:pPr>
            <a:fld id="{D20C4A5A-00C5-4002-B506-5D450261337B}" type="slidenum">
              <a:rPr lang="sv-SE"/>
              <a:pPr>
                <a:defRPr/>
              </a:pPr>
              <a:t>‹#›</a:t>
            </a:fld>
            <a:endParaRPr lang="sv-SE"/>
          </a:p>
        </p:txBody>
      </p:sp>
    </p:spTree>
    <p:extLst>
      <p:ext uri="{BB962C8B-B14F-4D97-AF65-F5344CB8AC3E}">
        <p14:creationId xmlns:p14="http://schemas.microsoft.com/office/powerpoint/2010/main" val="2197834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Klicka här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1536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endParaRPr lang="en-US"/>
          </a:p>
        </p:txBody>
      </p:sp>
      <p:sp>
        <p:nvSpPr>
          <p:cNvPr id="1536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SzTx/>
              <a:defRPr sz="1200">
                <a:solidFill>
                  <a:schemeClr val="tx1"/>
                </a:solidFill>
                <a:latin typeface="Arial" charset="0"/>
                <a:ea typeface="ヒラギノ角ゴ Pro W3" pitchFamily="84" charset="-128"/>
                <a:cs typeface="+mn-cs"/>
                <a:sym typeface="Gill Sans" pitchFamily="84" charset="0"/>
              </a:defRPr>
            </a:lvl1pPr>
          </a:lstStyle>
          <a:p>
            <a:pPr>
              <a:defRPr/>
            </a:pPr>
            <a:fld id="{BA7804CF-4CB1-416B-817A-ADBCC0B140BC}" type="slidenum">
              <a:rPr lang="en-US"/>
              <a:pPr>
                <a:defRPr/>
              </a:pPr>
              <a:t>‹#›</a:t>
            </a:fld>
            <a:endParaRPr lang="en-US"/>
          </a:p>
        </p:txBody>
      </p:sp>
    </p:spTree>
    <p:extLst>
      <p:ext uri="{BB962C8B-B14F-4D97-AF65-F5344CB8AC3E}">
        <p14:creationId xmlns:p14="http://schemas.microsoft.com/office/powerpoint/2010/main" val="2332890794"/>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1</a:t>
            </a:fld>
            <a:endParaRPr lang="en-US"/>
          </a:p>
        </p:txBody>
      </p:sp>
    </p:spTree>
    <p:extLst>
      <p:ext uri="{BB962C8B-B14F-4D97-AF65-F5344CB8AC3E}">
        <p14:creationId xmlns:p14="http://schemas.microsoft.com/office/powerpoint/2010/main" val="303246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Enkät, svarsfrekvens 54,6 %</a:t>
            </a:r>
          </a:p>
          <a:p>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2</a:t>
            </a:fld>
            <a:endParaRPr lang="en-US"/>
          </a:p>
        </p:txBody>
      </p:sp>
    </p:spTree>
    <p:extLst>
      <p:ext uri="{BB962C8B-B14F-4D97-AF65-F5344CB8AC3E}">
        <p14:creationId xmlns:p14="http://schemas.microsoft.com/office/powerpoint/2010/main" val="1258973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smtClean="0"/>
              <a:t>Forskning visar exv. att undervisning om informationssökning är sällsynt</a:t>
            </a:r>
            <a:r>
              <a:rPr lang="sv-SE" baseline="0" dirty="0" smtClean="0"/>
              <a:t> och att undervisning om</a:t>
            </a:r>
            <a:r>
              <a:rPr lang="sv-SE" sz="1200" kern="1200" dirty="0" smtClean="0">
                <a:solidFill>
                  <a:schemeClr val="tx1"/>
                </a:solidFill>
                <a:effectLst/>
                <a:latin typeface="Arial" charset="0"/>
                <a:ea typeface="+mn-ea"/>
                <a:cs typeface="+mn-cs"/>
              </a:rPr>
              <a:t> källkritik som omfattar en förståelse för aspekter av samtida informationskällor som internets infrastruktur, användargenererad data och algoritmers betydelse och funktion är sällsynt</a:t>
            </a:r>
          </a:p>
          <a:p>
            <a:pPr marL="228600" marR="0" lvl="0" indent="-228600" algn="l" defTabSz="914400" rtl="0" eaLnBrk="0" fontAlgn="base" latinLnBrk="0" hangingPunct="0">
              <a:lnSpc>
                <a:spcPct val="100000"/>
              </a:lnSpc>
              <a:spcBef>
                <a:spcPct val="0"/>
              </a:spcBef>
              <a:spcAft>
                <a:spcPct val="0"/>
              </a:spcAft>
              <a:buClrTx/>
              <a:buSzTx/>
              <a:buFontTx/>
              <a:buAutoNum type="arabicPeriod"/>
              <a:tabLst/>
              <a:defRPr/>
            </a:pPr>
            <a:r>
              <a:rPr lang="sv-SE" sz="1200" kern="1200" dirty="0" smtClean="0">
                <a:solidFill>
                  <a:schemeClr val="tx1"/>
                </a:solidFill>
                <a:effectLst/>
                <a:latin typeface="Arial" charset="0"/>
                <a:ea typeface="+mn-ea"/>
                <a:cs typeface="+mn-cs"/>
              </a:rPr>
              <a:t>Skolinspektionen:</a:t>
            </a:r>
            <a:r>
              <a:rPr lang="sv-SE" sz="1200" kern="1200" baseline="0" dirty="0" smtClean="0">
                <a:solidFill>
                  <a:schemeClr val="tx1"/>
                </a:solidFill>
                <a:effectLst/>
                <a:latin typeface="Arial" charset="0"/>
                <a:ea typeface="+mn-ea"/>
                <a:cs typeface="+mn-cs"/>
              </a:rPr>
              <a:t> </a:t>
            </a:r>
            <a:r>
              <a:rPr lang="sv-SE" sz="1200" i="1" kern="1200" dirty="0" smtClean="0">
                <a:solidFill>
                  <a:schemeClr val="tx1"/>
                </a:solidFill>
                <a:effectLst/>
                <a:latin typeface="Arial" charset="0"/>
                <a:ea typeface="+mn-ea"/>
                <a:cs typeface="+mn-cs"/>
              </a:rPr>
              <a:t>Undervisning i </a:t>
            </a:r>
            <a:r>
              <a:rPr lang="sv-SE" sz="1200" i="1" kern="1200" dirty="0" err="1" smtClean="0">
                <a:solidFill>
                  <a:schemeClr val="tx1"/>
                </a:solidFill>
                <a:effectLst/>
                <a:latin typeface="Arial" charset="0"/>
                <a:ea typeface="+mn-ea"/>
                <a:cs typeface="+mn-cs"/>
              </a:rPr>
              <a:t>SO-ämnen</a:t>
            </a:r>
            <a:r>
              <a:rPr lang="sv-SE" sz="1200" i="1" kern="1200" baseline="0" dirty="0" smtClean="0">
                <a:solidFill>
                  <a:schemeClr val="tx1"/>
                </a:solidFill>
                <a:effectLst/>
                <a:latin typeface="Arial" charset="0"/>
                <a:ea typeface="+mn-ea"/>
                <a:cs typeface="+mn-cs"/>
              </a:rPr>
              <a:t> </a:t>
            </a:r>
            <a:r>
              <a:rPr lang="sv-SE" sz="1200" i="0" kern="1200" baseline="0" dirty="0" smtClean="0">
                <a:solidFill>
                  <a:schemeClr val="tx1"/>
                </a:solidFill>
                <a:effectLst/>
                <a:latin typeface="Arial" charset="0"/>
                <a:ea typeface="+mn-ea"/>
                <a:cs typeface="+mn-cs"/>
              </a:rPr>
              <a:t>och</a:t>
            </a:r>
            <a:r>
              <a:rPr lang="sv-SE" sz="1200" i="1" kern="1200" dirty="0" smtClean="0">
                <a:solidFill>
                  <a:schemeClr val="tx1"/>
                </a:solidFill>
                <a:effectLst/>
                <a:latin typeface="Arial" charset="0"/>
                <a:ea typeface="+mn-ea"/>
                <a:cs typeface="+mn-cs"/>
              </a:rPr>
              <a:t> Undervisning i historia</a:t>
            </a:r>
            <a:r>
              <a:rPr lang="sv-SE" sz="1200" kern="1200" dirty="0" smtClean="0">
                <a:solidFill>
                  <a:schemeClr val="tx1"/>
                </a:solidFill>
                <a:effectLst/>
                <a:latin typeface="Arial" charset="0"/>
                <a:ea typeface="+mn-ea"/>
                <a:cs typeface="+mn-cs"/>
              </a:rPr>
              <a:t>. Skolverket:</a:t>
            </a:r>
            <a:r>
              <a:rPr lang="sv-SE" sz="1200" kern="1200" baseline="0" dirty="0" smtClean="0">
                <a:solidFill>
                  <a:schemeClr val="tx1"/>
                </a:solidFill>
                <a:effectLst/>
                <a:latin typeface="Arial" charset="0"/>
                <a:ea typeface="+mn-ea"/>
                <a:cs typeface="+mn-cs"/>
              </a:rPr>
              <a:t> </a:t>
            </a:r>
            <a:r>
              <a:rPr lang="sv-SE" sz="1200" i="1" kern="1200" dirty="0" smtClean="0">
                <a:solidFill>
                  <a:schemeClr val="tx1"/>
                </a:solidFill>
                <a:effectLst/>
                <a:latin typeface="Arial" charset="0"/>
                <a:ea typeface="+mn-ea"/>
                <a:cs typeface="+mn-cs"/>
              </a:rPr>
              <a:t>Att förstå sin omvärld och sig själv. Samhällskunskap, historia, religion och geografi</a:t>
            </a:r>
            <a:endParaRPr lang="sv-SE" sz="1200" i="0" kern="1200" dirty="0" smtClean="0">
              <a:solidFill>
                <a:schemeClr val="tx1"/>
              </a:solidFill>
              <a:effectLst/>
              <a:latin typeface="Arial" charset="0"/>
              <a:ea typeface="+mn-ea"/>
              <a:cs typeface="+mn-cs"/>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defRPr/>
            </a:pPr>
            <a:r>
              <a:rPr lang="sv-SE" sz="1200" i="0" kern="1200" dirty="0" smtClean="0">
                <a:solidFill>
                  <a:schemeClr val="tx1"/>
                </a:solidFill>
                <a:effectLst/>
                <a:latin typeface="Arial" charset="0"/>
                <a:ea typeface="+mn-ea"/>
                <a:cs typeface="+mn-cs"/>
              </a:rPr>
              <a:t>Ungas</a:t>
            </a:r>
            <a:r>
              <a:rPr lang="sv-SE" sz="1200" i="0" kern="1200" baseline="0" dirty="0" smtClean="0">
                <a:solidFill>
                  <a:schemeClr val="tx1"/>
                </a:solidFill>
                <a:effectLst/>
                <a:latin typeface="Arial" charset="0"/>
                <a:ea typeface="+mn-ea"/>
                <a:cs typeface="+mn-cs"/>
              </a:rPr>
              <a:t> digitala vardag: Film, chatt, bloggar och sociala medier (</a:t>
            </a:r>
            <a:r>
              <a:rPr lang="sv-SE" sz="1200" i="0" kern="1200" baseline="0" dirty="0" err="1" smtClean="0">
                <a:solidFill>
                  <a:schemeClr val="tx1"/>
                </a:solidFill>
                <a:effectLst/>
                <a:latin typeface="Arial" charset="0"/>
                <a:ea typeface="+mn-ea"/>
                <a:cs typeface="+mn-cs"/>
              </a:rPr>
              <a:t>Instagram</a:t>
            </a:r>
            <a:r>
              <a:rPr lang="sv-SE" sz="1200" i="0" kern="1200" baseline="0" dirty="0" smtClean="0">
                <a:solidFill>
                  <a:schemeClr val="tx1"/>
                </a:solidFill>
                <a:effectLst/>
                <a:latin typeface="Arial" charset="0"/>
                <a:ea typeface="+mn-ea"/>
                <a:cs typeface="+mn-cs"/>
              </a:rPr>
              <a:t>, </a:t>
            </a:r>
            <a:r>
              <a:rPr lang="sv-SE" sz="1200" i="0" kern="1200" baseline="0" dirty="0" err="1" smtClean="0">
                <a:solidFill>
                  <a:schemeClr val="tx1"/>
                </a:solidFill>
                <a:effectLst/>
                <a:latin typeface="Arial" charset="0"/>
                <a:ea typeface="+mn-ea"/>
                <a:cs typeface="+mn-cs"/>
              </a:rPr>
              <a:t>Snapchat</a:t>
            </a:r>
            <a:r>
              <a:rPr lang="sv-SE" sz="1200" i="0" kern="1200" baseline="0" dirty="0" smtClean="0">
                <a:solidFill>
                  <a:schemeClr val="tx1"/>
                </a:solidFill>
                <a:effectLst/>
                <a:latin typeface="Arial" charset="0"/>
                <a:ea typeface="+mn-ea"/>
                <a:cs typeface="+mn-cs"/>
              </a:rPr>
              <a:t> störst, Facebook 57 %). Pojkar spelar spel, flickor lägger mer tid på sociala medier. Bild och rörlig bild</a:t>
            </a:r>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3</a:t>
            </a:fld>
            <a:endParaRPr lang="en-US"/>
          </a:p>
        </p:txBody>
      </p:sp>
    </p:spTree>
    <p:extLst>
      <p:ext uri="{BB962C8B-B14F-4D97-AF65-F5344CB8AC3E}">
        <p14:creationId xmlns:p14="http://schemas.microsoft.com/office/powerpoint/2010/main" val="20538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1 och 2 Vad undervisningen omfattar utifrån det centrala innehållet</a:t>
            </a:r>
          </a:p>
          <a:p>
            <a:r>
              <a:rPr lang="sv-SE" dirty="0" smtClean="0"/>
              <a:t>3 Hur undervisningen är designad</a:t>
            </a:r>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4</a:t>
            </a:fld>
            <a:endParaRPr lang="en-US"/>
          </a:p>
        </p:txBody>
      </p:sp>
    </p:spTree>
    <p:extLst>
      <p:ext uri="{BB962C8B-B14F-4D97-AF65-F5344CB8AC3E}">
        <p14:creationId xmlns:p14="http://schemas.microsoft.com/office/powerpoint/2010/main" val="94258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5</a:t>
            </a:fld>
            <a:endParaRPr lang="en-US"/>
          </a:p>
        </p:txBody>
      </p:sp>
    </p:spTree>
    <p:extLst>
      <p:ext uri="{BB962C8B-B14F-4D97-AF65-F5344CB8AC3E}">
        <p14:creationId xmlns:p14="http://schemas.microsoft.com/office/powerpoint/2010/main" val="3734631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sz="1200" kern="1200" dirty="0" smtClean="0">
                <a:solidFill>
                  <a:schemeClr val="tx1"/>
                </a:solidFill>
                <a:effectLst/>
                <a:latin typeface="Arial" charset="0"/>
                <a:ea typeface="+mn-ea"/>
                <a:cs typeface="+mn-cs"/>
              </a:rPr>
              <a:t>En förutsättning för att kunna genomföra en modern undervisning om källkritiskt förhållningssätt är att lärarna har tillräcklig kompetens. I granskningen finns exempel på hur lärare med utvecklingsuppdrag på ett framgångsrikt sätt höjt kunskapsnivån om digitala medier i kollegiet. Skolor med bra möjligheter till samverkan och erfarenhetsutbyte mellan lärare har oftast inga, i något fall enstaka, utvecklingsområden. </a:t>
            </a:r>
          </a:p>
          <a:p>
            <a:pPr marL="228600" indent="-228600">
              <a:buAutoNum type="arabicPeriod"/>
            </a:pPr>
            <a:r>
              <a:rPr lang="sv-SE" sz="1200" kern="1200" dirty="0" smtClean="0">
                <a:solidFill>
                  <a:schemeClr val="tx1"/>
                </a:solidFill>
                <a:effectLst/>
                <a:latin typeface="Arial" charset="0"/>
                <a:ea typeface="+mn-ea"/>
                <a:cs typeface="+mn-cs"/>
              </a:rPr>
              <a:t>Granskningen visar att på skolor där undervisningen utgår från elevernas digitala vardag och där undervisningen omfattar att skapa eget material avsett för digital publicering finns inga utvecklingsområden.</a:t>
            </a:r>
          </a:p>
          <a:p>
            <a:pPr marL="228600" indent="-228600">
              <a:buAutoNum type="arabicPeriod"/>
            </a:pPr>
            <a:r>
              <a:rPr lang="sv-SE" sz="1200" kern="1200" dirty="0" smtClean="0">
                <a:solidFill>
                  <a:schemeClr val="tx1"/>
                </a:solidFill>
                <a:effectLst/>
                <a:latin typeface="Arial" charset="0"/>
                <a:ea typeface="+mn-ea"/>
                <a:cs typeface="+mn-cs"/>
              </a:rPr>
              <a:t>Skolor med en implementerad IT-plan som omfattar skrivningar om källkritiskt förhållningssätt utmärks av att de överlag har hög kvalitet i sin undervisning om källkritiskt förhållningssätt. </a:t>
            </a:r>
          </a:p>
          <a:p>
            <a:pPr marL="228600" indent="-228600">
              <a:buAutoNum type="arabicPeriod"/>
            </a:pPr>
            <a:r>
              <a:rPr lang="sv-SE" sz="1200" kern="1200" dirty="0" smtClean="0">
                <a:solidFill>
                  <a:schemeClr val="tx1"/>
                </a:solidFill>
                <a:effectLst/>
                <a:latin typeface="Arial" charset="0"/>
                <a:ea typeface="+mn-ea"/>
                <a:cs typeface="+mn-cs"/>
              </a:rPr>
              <a:t>De sex skolor som är utan utvecklingsområden bedriver samtliga en undervisning i både svenska och samhällskunskap som omfattar läroböcker, tryckta källor och digitala källor Vid intervjuerna har framkommit vilken typ av läromedel skolorna använder sig av. Det vanligaste är att det är både läroböcker, andra tryckta källor och digitala källor. Det förekommer ett fåtal skolor med endast digitala läromedel i de båda ämnena och ytterligare några där ett av ämnena endast har digitala läromedel. </a:t>
            </a:r>
          </a:p>
          <a:p>
            <a:pPr marL="228600" indent="-228600">
              <a:buAutoNum type="arabicPeriod"/>
            </a:pPr>
            <a:r>
              <a:rPr lang="sv-SE" sz="1200" kern="1200" dirty="0" smtClean="0">
                <a:solidFill>
                  <a:schemeClr val="tx1"/>
                </a:solidFill>
                <a:effectLst/>
                <a:latin typeface="Arial" charset="0"/>
                <a:ea typeface="+mn-ea"/>
                <a:cs typeface="+mn-cs"/>
              </a:rPr>
              <a:t>Av de granskade skolorna samverkar lärarna med skolbiblioteket på fyra av dem. Av dessa har tre inga utvecklingsområden och har bedömts ha hög kvalitet i sin undervisning. Av intervjuerna framkommer att nio av tio skolor har tillgång till skolbibliotek. Skolinspektionen har i en tidigare granskning konstaterat att skolbiblioteken i låg grad är en integrerad del av den pedagogiska verksamheten och att skolbibliotek därför inte bidrar till att stärka elevernas medie- och informationskunnighet (MIK) eller förmåga att vara källkritiska. </a:t>
            </a:r>
            <a:endParaRPr lang="sv-SE" dirty="0"/>
          </a:p>
        </p:txBody>
      </p:sp>
      <p:sp>
        <p:nvSpPr>
          <p:cNvPr id="4" name="Platshållare för bildnummer 3"/>
          <p:cNvSpPr>
            <a:spLocks noGrp="1"/>
          </p:cNvSpPr>
          <p:nvPr>
            <p:ph type="sldNum" sz="quarter" idx="10"/>
          </p:nvPr>
        </p:nvSpPr>
        <p:spPr/>
        <p:txBody>
          <a:bodyPr/>
          <a:lstStyle/>
          <a:p>
            <a:pPr>
              <a:defRPr/>
            </a:pPr>
            <a:fld id="{BA7804CF-4CB1-416B-817A-ADBCC0B140BC}" type="slidenum">
              <a:rPr lang="en-US" smtClean="0"/>
              <a:pPr>
                <a:defRPr/>
              </a:pPr>
              <a:t>6</a:t>
            </a:fld>
            <a:endParaRPr lang="en-US"/>
          </a:p>
        </p:txBody>
      </p:sp>
    </p:spTree>
    <p:extLst>
      <p:ext uri="{BB962C8B-B14F-4D97-AF65-F5344CB8AC3E}">
        <p14:creationId xmlns:p14="http://schemas.microsoft.com/office/powerpoint/2010/main" val="3969576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596244" y="3974316"/>
            <a:ext cx="8280000" cy="532800"/>
          </a:xfrm>
        </p:spPr>
        <p:txBody>
          <a:bodyPr/>
          <a:lstStyle>
            <a:lvl1pPr>
              <a:defRPr sz="4400">
                <a:solidFill>
                  <a:srgbClr val="006399"/>
                </a:solidFill>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596244" y="4746104"/>
            <a:ext cx="8280000" cy="864096"/>
          </a:xfrm>
        </p:spPr>
        <p:txBody>
          <a:bodyPr/>
          <a:lstStyle>
            <a:lvl1pPr marL="0" indent="0" algn="l">
              <a:buNone/>
              <a:defRPr sz="2000" b="0">
                <a:solidFill>
                  <a:schemeClr val="bg2">
                    <a:lumMod val="75000"/>
                  </a:schemeClr>
                </a:solidFill>
                <a:latin typeface="Century Gothic" panose="020B0502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64" y="5610200"/>
            <a:ext cx="9589640" cy="520581"/>
          </a:xfrm>
          <a:prstGeom prst="rect">
            <a:avLst/>
          </a:prstGeom>
        </p:spPr>
      </p:pic>
    </p:spTree>
    <p:extLst>
      <p:ext uri="{BB962C8B-B14F-4D97-AF65-F5344CB8AC3E}">
        <p14:creationId xmlns:p14="http://schemas.microsoft.com/office/powerpoint/2010/main" val="22471223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b="1">
                <a:solidFill>
                  <a:srgbClr val="006399"/>
                </a:solidFill>
              </a:defRPr>
            </a:lvl1p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1pPr>
              <a:defRPr>
                <a:solidFill>
                  <a:schemeClr val="tx1"/>
                </a:solidFill>
                <a:latin typeface="Calibri Light" panose="020F0302020204030204" pitchFamily="34" charset="0"/>
                <a:cs typeface="Calibri Light" panose="020F0302020204030204" pitchFamily="34" charset="0"/>
              </a:defRPr>
            </a:lvl1pPr>
            <a:lvl2pPr>
              <a:defRPr>
                <a:solidFill>
                  <a:schemeClr val="tx1"/>
                </a:solidFill>
                <a:latin typeface="Calibri Light" panose="020F0302020204030204" pitchFamily="34" charset="0"/>
                <a:cs typeface="Calibri Light" panose="020F0302020204030204" pitchFamily="34" charset="0"/>
              </a:defRPr>
            </a:lvl2pPr>
            <a:lvl3pPr>
              <a:defRPr>
                <a:solidFill>
                  <a:schemeClr val="tx1"/>
                </a:solidFill>
                <a:latin typeface="Calibri Light" panose="020F0302020204030204" pitchFamily="34" charset="0"/>
                <a:cs typeface="Calibri Light" panose="020F0302020204030204" pitchFamily="34" charset="0"/>
              </a:defRPr>
            </a:lvl3pPr>
            <a:lvl4pPr>
              <a:defRPr>
                <a:solidFill>
                  <a:schemeClr val="tx1"/>
                </a:solidFill>
                <a:latin typeface="Calibri Light" panose="020F0302020204030204" pitchFamily="34" charset="0"/>
                <a:cs typeface="Calibri Light" panose="020F0302020204030204" pitchFamily="34" charset="0"/>
              </a:defRPr>
            </a:lvl4pPr>
            <a:lvl5pPr>
              <a:defRPr>
                <a:solidFill>
                  <a:schemeClr val="tx1"/>
                </a:solidFill>
                <a:latin typeface="Calibri Light" panose="020F0302020204030204" pitchFamily="34" charset="0"/>
                <a:cs typeface="Calibri Light" panose="020F0302020204030204" pitchFamily="34" charset="0"/>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624"/>
            <a:ext cx="5305852" cy="288032"/>
          </a:xfrm>
          <a:prstGeom prst="rect">
            <a:avLst/>
          </a:prstGeom>
        </p:spPr>
      </p:pic>
    </p:spTree>
    <p:extLst>
      <p:ext uri="{BB962C8B-B14F-4D97-AF65-F5344CB8AC3E}">
        <p14:creationId xmlns:p14="http://schemas.microsoft.com/office/powerpoint/2010/main" val="17391326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bar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800"/>
            </a:lvl1pPr>
          </a:lstStyle>
          <a:p>
            <a:r>
              <a:rPr lang="sv-SE" dirty="0" smtClean="0"/>
              <a:t>Klicka här för att ändra format</a:t>
            </a:r>
            <a:endParaRPr lang="en-US" dirty="0"/>
          </a:p>
        </p:txBody>
      </p:sp>
    </p:spTree>
    <p:extLst>
      <p:ext uri="{BB962C8B-B14F-4D97-AF65-F5344CB8AC3E}">
        <p14:creationId xmlns:p14="http://schemas.microsoft.com/office/powerpoint/2010/main" val="17965463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655763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14400" y="774700"/>
            <a:ext cx="82804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a:t>
            </a:r>
          </a:p>
        </p:txBody>
      </p:sp>
      <p:sp>
        <p:nvSpPr>
          <p:cNvPr id="1027" name="Rectangle 4"/>
          <p:cNvSpPr>
            <a:spLocks noGrp="1" noChangeArrowheads="1"/>
          </p:cNvSpPr>
          <p:nvPr>
            <p:ph type="body" idx="1"/>
          </p:nvPr>
        </p:nvSpPr>
        <p:spPr bwMode="auto">
          <a:xfrm>
            <a:off x="914400" y="2057400"/>
            <a:ext cx="8280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8100" tIns="38100" rIns="38100" bIns="38100" numCol="1" anchor="t" anchorCtr="0" compatLnSpc="1">
            <a:prstTxWarp prst="textNoShape">
              <a:avLst/>
            </a:prstTxWarp>
          </a:bodyPr>
          <a:lstStyle/>
          <a:p>
            <a:pPr lvl="0"/>
            <a:r>
              <a:rPr lang="en-US" dirty="0" smtClean="0"/>
              <a:t>Klicka </a:t>
            </a:r>
            <a:r>
              <a:rPr lang="en-US" dirty="0" err="1" smtClean="0"/>
              <a:t>här</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format </a:t>
            </a:r>
            <a:r>
              <a:rPr lang="en-US" dirty="0" err="1" smtClean="0"/>
              <a:t>på</a:t>
            </a:r>
            <a:r>
              <a:rPr lang="en-US" dirty="0" smtClean="0"/>
              <a:t> </a:t>
            </a:r>
            <a:r>
              <a:rPr lang="en-US" dirty="0" err="1" smtClean="0"/>
              <a:t>bakgrundstexten</a:t>
            </a:r>
            <a:endParaRPr lang="en-US" dirty="0" smtClean="0"/>
          </a:p>
          <a:p>
            <a:pPr lvl="1"/>
            <a:r>
              <a:rPr lang="en-US" dirty="0" err="1" smtClean="0"/>
              <a:t>Nivå</a:t>
            </a:r>
            <a:r>
              <a:rPr lang="en-US" dirty="0" smtClean="0"/>
              <a:t> </a:t>
            </a:r>
            <a:r>
              <a:rPr lang="en-US" dirty="0" err="1" smtClean="0"/>
              <a:t>två</a:t>
            </a:r>
            <a:endParaRPr lang="en-US" dirty="0" smtClean="0"/>
          </a:p>
          <a:p>
            <a:pPr lvl="2"/>
            <a:r>
              <a:rPr lang="en-US" dirty="0" err="1" smtClean="0"/>
              <a:t>Nivå</a:t>
            </a:r>
            <a:r>
              <a:rPr lang="en-US" dirty="0" smtClean="0"/>
              <a:t> </a:t>
            </a:r>
            <a:r>
              <a:rPr lang="en-US" dirty="0" err="1" smtClean="0"/>
              <a:t>tre</a:t>
            </a:r>
            <a:endParaRPr lang="en-US" dirty="0" smtClean="0"/>
          </a:p>
          <a:p>
            <a:pPr lvl="3"/>
            <a:r>
              <a:rPr lang="en-US" dirty="0" err="1" smtClean="0"/>
              <a:t>Nivå</a:t>
            </a:r>
            <a:r>
              <a:rPr lang="en-US" dirty="0" smtClean="0"/>
              <a:t> </a:t>
            </a:r>
            <a:r>
              <a:rPr lang="en-US" dirty="0" err="1" smtClean="0"/>
              <a:t>fyra</a:t>
            </a:r>
            <a:endParaRPr lang="en-US" dirty="0" smtClean="0"/>
          </a:p>
          <a:p>
            <a:pPr lvl="4"/>
            <a:r>
              <a:rPr lang="en-US" dirty="0" err="1" smtClean="0"/>
              <a:t>Nivå</a:t>
            </a:r>
            <a:r>
              <a:rPr lang="en-US" dirty="0" smtClean="0"/>
              <a:t> fem</a:t>
            </a:r>
          </a:p>
        </p:txBody>
      </p:sp>
      <p:pic>
        <p:nvPicPr>
          <p:cNvPr id="1032" name="Picture 16" descr="skolinspektionen_pp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9000" y="6553200"/>
            <a:ext cx="19796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0" r:id="rId2"/>
    <p:sldLayoutId id="2147483681" r:id="rId3"/>
    <p:sldLayoutId id="2147483682" r:id="rId4"/>
  </p:sldLayoutIdLst>
  <p:transition/>
  <p:timing>
    <p:tnLst>
      <p:par>
        <p:cTn id="1" dur="indefinite" restart="never" nodeType="tmRoot"/>
      </p:par>
    </p:tnLst>
  </p:timing>
  <p:hf hdr="0"/>
  <p:txStyles>
    <p:titleStyle>
      <a:lvl1pPr algn="l" rtl="0" eaLnBrk="1" fontAlgn="base" hangingPunct="1">
        <a:lnSpc>
          <a:spcPct val="90000"/>
        </a:lnSpc>
        <a:spcBef>
          <a:spcPct val="0"/>
        </a:spcBef>
        <a:spcAft>
          <a:spcPct val="0"/>
        </a:spcAft>
        <a:defRPr sz="3800" b="1">
          <a:solidFill>
            <a:srgbClr val="006399"/>
          </a:solidFill>
          <a:latin typeface="Century Gothic" panose="020B0502020202020204" pitchFamily="34" charset="0"/>
          <a:ea typeface="+mj-ea"/>
          <a:cs typeface="Century Gothic" panose="020B0502020202020204" pitchFamily="34" charset="0"/>
        </a:defRPr>
      </a:lvl1pPr>
      <a:lvl2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2pPr>
      <a:lvl3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3pPr>
      <a:lvl4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4pPr>
      <a:lvl5pPr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cs typeface="ヒラギノ角ゴ Pro W6"/>
        </a:defRPr>
      </a:lvl5pPr>
      <a:lvl6pPr marL="4572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6pPr>
      <a:lvl7pPr marL="9144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7pPr>
      <a:lvl8pPr marL="13716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8pPr>
      <a:lvl9pPr marL="1828800" algn="l" rtl="0" eaLnBrk="1" fontAlgn="base" hangingPunct="1">
        <a:lnSpc>
          <a:spcPct val="90000"/>
        </a:lnSpc>
        <a:spcBef>
          <a:spcPct val="0"/>
        </a:spcBef>
        <a:spcAft>
          <a:spcPct val="0"/>
        </a:spcAft>
        <a:defRPr sz="3000">
          <a:solidFill>
            <a:srgbClr val="00B0F0"/>
          </a:solidFill>
          <a:latin typeface="Arial" charset="0"/>
          <a:ea typeface="ヒラギノ角ゴ Pro W6" pitchFamily="84" charset="-128"/>
        </a:defRPr>
      </a:lvl9pPr>
    </p:titleStyle>
    <p:bodyStyle>
      <a:lvl1pPr marL="342900" indent="-342900" algn="l" rtl="0" eaLnBrk="1" fontAlgn="base" hangingPunct="1">
        <a:spcBef>
          <a:spcPts val="1800"/>
        </a:spcBef>
        <a:spcAft>
          <a:spcPct val="0"/>
        </a:spcAft>
        <a:defRPr>
          <a:solidFill>
            <a:schemeClr val="tx1"/>
          </a:solidFill>
          <a:latin typeface="Calibri Light" panose="020F0302020204030204" pitchFamily="34" charset="0"/>
          <a:ea typeface="+mn-ea"/>
          <a:cs typeface="Calibri Light" panose="020F0302020204030204" pitchFamily="34" charset="0"/>
        </a:defRPr>
      </a:lvl1pPr>
      <a:lvl2pPr marL="419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2pPr>
      <a:lvl3pPr marL="673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3pPr>
      <a:lvl4pPr marL="927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4pPr>
      <a:lvl5pPr marL="1181100" indent="-203200" algn="l" rtl="0" eaLnBrk="1" fontAlgn="base" hangingPunct="1">
        <a:lnSpc>
          <a:spcPct val="60000"/>
        </a:lnSpc>
        <a:spcBef>
          <a:spcPts val="1800"/>
        </a:spcBef>
        <a:spcAft>
          <a:spcPct val="0"/>
        </a:spcAft>
        <a:buSzPct val="100000"/>
        <a:buFont typeface="Lucida Grande"/>
        <a:buChar char="•"/>
        <a:defRPr>
          <a:solidFill>
            <a:schemeClr val="tx1"/>
          </a:solidFill>
          <a:latin typeface="Calibri Light" panose="020F0302020204030204" pitchFamily="34" charset="0"/>
          <a:ea typeface="+mn-ea"/>
          <a:cs typeface="Calibri Light" panose="020F0302020204030204" pitchFamily="34" charset="0"/>
        </a:defRPr>
      </a:lvl5pPr>
      <a:lvl6pPr marL="16383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6pPr>
      <a:lvl7pPr marL="20955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7pPr>
      <a:lvl8pPr marL="25527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8pPr>
      <a:lvl9pPr marL="3009900" indent="-203200" algn="l" rtl="0" eaLnBrk="1" fontAlgn="base" hangingPunct="1">
        <a:lnSpc>
          <a:spcPct val="60000"/>
        </a:lnSpc>
        <a:spcBef>
          <a:spcPts val="1800"/>
        </a:spcBef>
        <a:spcAft>
          <a:spcPct val="0"/>
        </a:spcAft>
        <a:buSzPct val="100000"/>
        <a:buFont typeface="Lucida Grande" pitchFamily="84" charset="0"/>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71488" y="4170040"/>
            <a:ext cx="8856064" cy="532800"/>
          </a:xfrm>
        </p:spPr>
        <p:txBody>
          <a:bodyPr/>
          <a:lstStyle/>
          <a:p>
            <a:r>
              <a:rPr lang="sv-SE" sz="3200" b="0" dirty="0" smtClean="0"/>
              <a:t>Undervisning om källkritiskt förhållningssätt i svenska och samhällskunskap </a:t>
            </a:r>
            <a:br>
              <a:rPr lang="sv-SE" sz="3200" b="0" dirty="0" smtClean="0"/>
            </a:br>
            <a:r>
              <a:rPr lang="sv-SE" sz="2400" b="0" dirty="0" smtClean="0"/>
              <a:t>Årskurs 7-9</a:t>
            </a:r>
            <a:endParaRPr lang="sv-SE" sz="2400" b="0" dirty="0"/>
          </a:p>
        </p:txBody>
      </p:sp>
      <p:pic>
        <p:nvPicPr>
          <p:cNvPr id="3" name="Bildobjekt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3696" y="137592"/>
            <a:ext cx="5400600" cy="3601120"/>
          </a:xfrm>
          <a:prstGeom prst="rect">
            <a:avLst/>
          </a:prstGeom>
        </p:spPr>
      </p:pic>
      <p:sp>
        <p:nvSpPr>
          <p:cNvPr id="4" name="textruta 3"/>
          <p:cNvSpPr txBox="1"/>
          <p:nvPr/>
        </p:nvSpPr>
        <p:spPr>
          <a:xfrm>
            <a:off x="183456" y="6906344"/>
            <a:ext cx="4968552" cy="338554"/>
          </a:xfrm>
          <a:prstGeom prst="rect">
            <a:avLst/>
          </a:prstGeom>
          <a:noFill/>
        </p:spPr>
        <p:txBody>
          <a:bodyPr wrap="square" rtlCol="0">
            <a:spAutoFit/>
          </a:bodyPr>
          <a:lstStyle/>
          <a:p>
            <a:r>
              <a:rPr lang="sv-SE" sz="1600" dirty="0" smtClean="0">
                <a:solidFill>
                  <a:srgbClr val="00B0F0"/>
                </a:solidFill>
              </a:rPr>
              <a:t>Projektledare och rapportskribent: Roger Thuring</a:t>
            </a:r>
          </a:p>
        </p:txBody>
      </p:sp>
    </p:spTree>
    <p:extLst>
      <p:ext uri="{BB962C8B-B14F-4D97-AF65-F5344CB8AC3E}">
        <p14:creationId xmlns:p14="http://schemas.microsoft.com/office/powerpoint/2010/main" val="209528700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787828"/>
            <a:ext cx="8280400" cy="1130300"/>
          </a:xfrm>
        </p:spPr>
        <p:txBody>
          <a:bodyPr/>
          <a:lstStyle/>
          <a:p>
            <a:r>
              <a:rPr lang="sv-SE" sz="3800" b="0" dirty="0" smtClean="0"/>
              <a:t>Metod och urval</a:t>
            </a:r>
            <a:endParaRPr lang="sv-SE" sz="3800" b="0" dirty="0"/>
          </a:p>
        </p:txBody>
      </p:sp>
      <p:sp>
        <p:nvSpPr>
          <p:cNvPr id="7" name="Platshållare för innehåll 2"/>
          <p:cNvSpPr>
            <a:spLocks noGrp="1"/>
          </p:cNvSpPr>
          <p:nvPr>
            <p:ph idx="1"/>
          </p:nvPr>
        </p:nvSpPr>
        <p:spPr>
          <a:xfrm>
            <a:off x="894250" y="1649760"/>
            <a:ext cx="8280400" cy="4038600"/>
          </a:xfrm>
        </p:spPr>
        <p:txBody>
          <a:bodyPr/>
          <a:lstStyle/>
          <a:p>
            <a:pPr marL="0" indent="0">
              <a:spcBef>
                <a:spcPts val="0"/>
              </a:spcBef>
            </a:pPr>
            <a:endParaRPr lang="sv-SE" sz="2000" dirty="0"/>
          </a:p>
          <a:p>
            <a:pPr>
              <a:spcBef>
                <a:spcPts val="0"/>
              </a:spcBef>
              <a:buFont typeface="Arial" panose="020B0604020202020204" pitchFamily="34" charset="0"/>
              <a:buChar char="•"/>
            </a:pPr>
            <a:r>
              <a:rPr lang="sv-SE" sz="2000" dirty="0" smtClean="0"/>
              <a:t>30 skolor. 25 med kommunal huvudman och 5 med fristående huvudman.</a:t>
            </a:r>
          </a:p>
          <a:p>
            <a:pPr>
              <a:spcBef>
                <a:spcPts val="0"/>
              </a:spcBef>
              <a:buFont typeface="Arial" panose="020B0604020202020204" pitchFamily="34" charset="0"/>
              <a:buChar char="•"/>
            </a:pPr>
            <a:endParaRPr lang="sv-SE" sz="2000" dirty="0"/>
          </a:p>
          <a:p>
            <a:pPr>
              <a:spcBef>
                <a:spcPts val="0"/>
              </a:spcBef>
              <a:buFont typeface="Arial" panose="020B0604020202020204" pitchFamily="34" charset="0"/>
              <a:buChar char="•"/>
            </a:pPr>
            <a:r>
              <a:rPr lang="sv-SE" sz="2000" dirty="0" smtClean="0"/>
              <a:t>Dokumentstudier inför skolbesök. Lektionsplaneringar, terminsplaneringar och IT-planer.</a:t>
            </a:r>
            <a:endParaRPr lang="sv-SE" sz="2000" dirty="0"/>
          </a:p>
          <a:p>
            <a:pPr>
              <a:spcBef>
                <a:spcPts val="0"/>
              </a:spcBef>
              <a:buFont typeface="Arial" panose="020B0604020202020204" pitchFamily="34" charset="0"/>
              <a:buChar char="•"/>
            </a:pPr>
            <a:endParaRPr lang="sv-SE" sz="2000" dirty="0"/>
          </a:p>
          <a:p>
            <a:pPr>
              <a:spcBef>
                <a:spcPts val="0"/>
              </a:spcBef>
              <a:buFont typeface="Arial" panose="020B0604020202020204" pitchFamily="34" charset="0"/>
              <a:buChar char="•"/>
            </a:pPr>
            <a:r>
              <a:rPr lang="sv-SE" sz="2000" dirty="0" smtClean="0"/>
              <a:t>Intervjuer </a:t>
            </a:r>
            <a:r>
              <a:rPr lang="sv-SE" sz="2000" dirty="0"/>
              <a:t>med </a:t>
            </a:r>
            <a:r>
              <a:rPr lang="sv-SE" sz="2000" dirty="0" smtClean="0"/>
              <a:t>elever i årskurs 9, lärargrupper i svenska och samhällskunskap samt rektor.</a:t>
            </a:r>
          </a:p>
          <a:p>
            <a:pPr marL="0" indent="0">
              <a:spcBef>
                <a:spcPts val="0"/>
              </a:spcBef>
            </a:pPr>
            <a:endParaRPr lang="sv-SE" sz="2000" dirty="0"/>
          </a:p>
          <a:p>
            <a:pPr>
              <a:spcBef>
                <a:spcPts val="0"/>
              </a:spcBef>
              <a:buFont typeface="Arial" panose="020B0604020202020204" pitchFamily="34" charset="0"/>
              <a:buChar char="•"/>
            </a:pPr>
            <a:r>
              <a:rPr lang="sv-SE" sz="2000" dirty="0"/>
              <a:t>Enkät till </a:t>
            </a:r>
            <a:r>
              <a:rPr lang="sv-SE" sz="2000" dirty="0" smtClean="0"/>
              <a:t>samtliga elever i årskurs 9 på de granskade skolorna.</a:t>
            </a:r>
            <a:endParaRPr lang="sv-SE" sz="2000" i="1" dirty="0"/>
          </a:p>
          <a:p>
            <a:pPr>
              <a:buFont typeface="Arial" panose="020B0604020202020204" pitchFamily="34" charset="0"/>
              <a:buChar char="•"/>
            </a:pPr>
            <a:endParaRPr lang="sv-SE" dirty="0"/>
          </a:p>
        </p:txBody>
      </p:sp>
    </p:spTree>
    <p:extLst>
      <p:ext uri="{BB962C8B-B14F-4D97-AF65-F5344CB8AC3E}">
        <p14:creationId xmlns:p14="http://schemas.microsoft.com/office/powerpoint/2010/main" val="27873186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787828"/>
            <a:ext cx="8280400" cy="1130300"/>
          </a:xfrm>
        </p:spPr>
        <p:txBody>
          <a:bodyPr/>
          <a:lstStyle/>
          <a:p>
            <a:r>
              <a:rPr lang="sv-SE" sz="3800" b="0" dirty="0" smtClean="0"/>
              <a:t>Varför är undervisning om källkritiskt förhållningssätt viktigt?</a:t>
            </a:r>
            <a:endParaRPr lang="sv-SE" sz="3800" b="0" dirty="0"/>
          </a:p>
        </p:txBody>
      </p:sp>
      <p:sp>
        <p:nvSpPr>
          <p:cNvPr id="7" name="Platshållare för innehåll 2"/>
          <p:cNvSpPr>
            <a:spLocks noGrp="1"/>
          </p:cNvSpPr>
          <p:nvPr>
            <p:ph idx="1"/>
          </p:nvPr>
        </p:nvSpPr>
        <p:spPr>
          <a:xfrm>
            <a:off x="914400" y="2057400"/>
            <a:ext cx="8280400" cy="4038600"/>
          </a:xfrm>
        </p:spPr>
        <p:txBody>
          <a:bodyPr/>
          <a:lstStyle/>
          <a:p>
            <a:pPr marL="285750" indent="-285750">
              <a:buFont typeface="Arial" panose="020B0604020202020204" pitchFamily="34" charset="0"/>
              <a:buChar char="•"/>
            </a:pPr>
            <a:r>
              <a:rPr lang="sv-SE" sz="2000" b="1" dirty="0" smtClean="0"/>
              <a:t>Grundläggande i en demokrati. </a:t>
            </a:r>
            <a:r>
              <a:rPr lang="sv-SE" sz="2000" dirty="0"/>
              <a:t>A</a:t>
            </a:r>
            <a:r>
              <a:rPr lang="sv-SE" sz="2000" dirty="0" smtClean="0"/>
              <a:t>tt finna och </a:t>
            </a:r>
            <a:r>
              <a:rPr lang="sv-SE" sz="2000" dirty="0"/>
              <a:t>värdera information </a:t>
            </a:r>
            <a:r>
              <a:rPr lang="sv-SE" sz="2000" dirty="0" smtClean="0"/>
              <a:t>kräver </a:t>
            </a:r>
            <a:r>
              <a:rPr lang="sv-SE" sz="2000" dirty="0"/>
              <a:t>kunskaper och färdigheter i informationssökning och </a:t>
            </a:r>
            <a:r>
              <a:rPr lang="sv-SE" sz="2000" dirty="0" smtClean="0"/>
              <a:t>källkritik.</a:t>
            </a:r>
          </a:p>
          <a:p>
            <a:pPr marL="285750" indent="-285750">
              <a:buFont typeface="Arial" panose="020B0604020202020204" pitchFamily="34" charset="0"/>
              <a:buChar char="•"/>
            </a:pPr>
            <a:r>
              <a:rPr lang="sv-SE" sz="2000" b="1" dirty="0" smtClean="0"/>
              <a:t>Tidigare granskningar </a:t>
            </a:r>
            <a:r>
              <a:rPr lang="sv-SE" sz="2000" dirty="0" smtClean="0"/>
              <a:t>och rapporter visar att undervisningen om källkritiskt förhållningssätt behöver utvecklas.</a:t>
            </a:r>
          </a:p>
          <a:p>
            <a:pPr marL="285750" indent="-285750">
              <a:buFont typeface="Arial" panose="020B0604020202020204" pitchFamily="34" charset="0"/>
              <a:buChar char="•"/>
            </a:pPr>
            <a:r>
              <a:rPr lang="sv-SE" sz="2000" b="1" dirty="0" smtClean="0"/>
              <a:t>Digitaliseringen </a:t>
            </a:r>
            <a:r>
              <a:rPr lang="sv-SE" sz="2000" b="1" dirty="0"/>
              <a:t>förändrar samhället </a:t>
            </a:r>
            <a:r>
              <a:rPr lang="sv-SE" sz="2000" dirty="0"/>
              <a:t>– vilket </a:t>
            </a:r>
            <a:r>
              <a:rPr lang="sv-SE" sz="2000" dirty="0" smtClean="0"/>
              <a:t>betyder att skolan måste förändras så undervisningen blir relevant. Även i förhållande till ungas digitala vardag.</a:t>
            </a:r>
            <a:endParaRPr lang="sv-SE" sz="2000" dirty="0"/>
          </a:p>
        </p:txBody>
      </p:sp>
    </p:spTree>
    <p:extLst>
      <p:ext uri="{BB962C8B-B14F-4D97-AF65-F5344CB8AC3E}">
        <p14:creationId xmlns:p14="http://schemas.microsoft.com/office/powerpoint/2010/main" val="2533283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0" dirty="0" smtClean="0"/>
              <a:t>Vad vi har granskat</a:t>
            </a:r>
            <a:endParaRPr lang="sv-SE" b="0" dirty="0"/>
          </a:p>
        </p:txBody>
      </p:sp>
      <p:sp>
        <p:nvSpPr>
          <p:cNvPr id="3" name="Platshållare för innehåll 2"/>
          <p:cNvSpPr>
            <a:spLocks noGrp="1"/>
          </p:cNvSpPr>
          <p:nvPr>
            <p:ph idx="1"/>
          </p:nvPr>
        </p:nvSpPr>
        <p:spPr/>
        <p:txBody>
          <a:bodyPr/>
          <a:lstStyle/>
          <a:p>
            <a:pPr marL="0" indent="0"/>
            <a:r>
              <a:rPr lang="sv-SE" dirty="0" smtClean="0"/>
              <a:t>Vi har bedömt </a:t>
            </a:r>
            <a:r>
              <a:rPr lang="sv-SE" dirty="0"/>
              <a:t>kvaliteten i undervisningen om källkritiskt förhållningssätt till digitala och andra </a:t>
            </a:r>
            <a:r>
              <a:rPr lang="sv-SE" dirty="0" smtClean="0"/>
              <a:t>källor. Det har vi gjort genom att granska:</a:t>
            </a:r>
            <a:endParaRPr lang="sv-SE" dirty="0"/>
          </a:p>
          <a:p>
            <a:pPr>
              <a:buFont typeface="Arial" panose="020B0604020202020204" pitchFamily="34" charset="0"/>
              <a:buChar char="•"/>
            </a:pPr>
            <a:r>
              <a:rPr lang="sv-SE" dirty="0" smtClean="0"/>
              <a:t>i vilken </a:t>
            </a:r>
            <a:r>
              <a:rPr lang="sv-SE" dirty="0"/>
              <a:t>utsträckning </a:t>
            </a:r>
            <a:r>
              <a:rPr lang="sv-SE" dirty="0" smtClean="0"/>
              <a:t>undervisningen </a:t>
            </a:r>
            <a:r>
              <a:rPr lang="sv-SE" dirty="0"/>
              <a:t>i ämnet </a:t>
            </a:r>
            <a:r>
              <a:rPr lang="sv-SE" dirty="0" smtClean="0"/>
              <a:t>svenska </a:t>
            </a:r>
            <a:r>
              <a:rPr lang="sv-SE" dirty="0"/>
              <a:t>ger</a:t>
            </a:r>
            <a:r>
              <a:rPr lang="sv-SE" dirty="0" smtClean="0"/>
              <a:t> </a:t>
            </a:r>
            <a:r>
              <a:rPr lang="sv-SE" dirty="0"/>
              <a:t>eleverna förutsättningar att utveckla sin förmåga att söka information från olika källor och värdera </a:t>
            </a:r>
            <a:r>
              <a:rPr lang="sv-SE" dirty="0" smtClean="0"/>
              <a:t>dessa.</a:t>
            </a:r>
          </a:p>
          <a:p>
            <a:pPr>
              <a:buFont typeface="Arial" panose="020B0604020202020204" pitchFamily="34" charset="0"/>
              <a:buChar char="•"/>
            </a:pPr>
            <a:r>
              <a:rPr lang="sv-SE" dirty="0"/>
              <a:t> </a:t>
            </a:r>
            <a:r>
              <a:rPr lang="sv-SE" dirty="0" smtClean="0"/>
              <a:t>i vilken </a:t>
            </a:r>
            <a:r>
              <a:rPr lang="sv-SE" dirty="0"/>
              <a:t>utsträckning </a:t>
            </a:r>
            <a:r>
              <a:rPr lang="sv-SE" dirty="0" smtClean="0"/>
              <a:t>undervisningen </a:t>
            </a:r>
            <a:r>
              <a:rPr lang="sv-SE" dirty="0"/>
              <a:t>i ämnet samhällskunskap </a:t>
            </a:r>
            <a:r>
              <a:rPr lang="sv-SE" dirty="0" smtClean="0"/>
              <a:t>ger eleverna </a:t>
            </a:r>
            <a:r>
              <a:rPr lang="sv-SE" dirty="0"/>
              <a:t>förutsättningar att utveckla sin förmåga att söka information om samhället från medier, internet och andra källor och värdera deras relevans och </a:t>
            </a:r>
            <a:r>
              <a:rPr lang="sv-SE" dirty="0" smtClean="0"/>
              <a:t>trovärdighet.</a:t>
            </a:r>
          </a:p>
          <a:p>
            <a:pPr>
              <a:buFont typeface="Arial" panose="020B0604020202020204" pitchFamily="34" charset="0"/>
              <a:buChar char="•"/>
            </a:pPr>
            <a:r>
              <a:rPr lang="sv-SE" dirty="0" smtClean="0"/>
              <a:t>hur undervisningen i de båda ämnena utformas för </a:t>
            </a:r>
            <a:r>
              <a:rPr lang="sv-SE" dirty="0"/>
              <a:t>att eleverna ska kunna utveckla denna </a:t>
            </a:r>
            <a:r>
              <a:rPr lang="sv-SE" dirty="0" smtClean="0"/>
              <a:t>förmåga.</a:t>
            </a:r>
            <a:endParaRPr lang="sv-SE" dirty="0"/>
          </a:p>
          <a:p>
            <a:pPr>
              <a:buFont typeface="Arial" panose="020B0604020202020204" pitchFamily="34" charset="0"/>
              <a:buChar char="•"/>
            </a:pPr>
            <a:endParaRPr lang="sv-SE" dirty="0" smtClean="0"/>
          </a:p>
          <a:p>
            <a:pPr>
              <a:buFont typeface="Arial" panose="020B0604020202020204" pitchFamily="34" charset="0"/>
              <a:buChar char="•"/>
            </a:pPr>
            <a:endParaRPr lang="sv-SE" dirty="0"/>
          </a:p>
          <a:p>
            <a:pPr>
              <a:buFont typeface="Arial" panose="020B0604020202020204" pitchFamily="34" charset="0"/>
              <a:buChar char="•"/>
            </a:pPr>
            <a:endParaRPr lang="sv-SE" dirty="0"/>
          </a:p>
        </p:txBody>
      </p:sp>
    </p:spTree>
    <p:extLst>
      <p:ext uri="{BB962C8B-B14F-4D97-AF65-F5344CB8AC3E}">
        <p14:creationId xmlns:p14="http://schemas.microsoft.com/office/powerpoint/2010/main" val="931943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787828"/>
            <a:ext cx="8280400" cy="1130300"/>
          </a:xfrm>
        </p:spPr>
        <p:txBody>
          <a:bodyPr/>
          <a:lstStyle/>
          <a:p>
            <a:r>
              <a:rPr lang="sv-SE" sz="3800" b="0" dirty="0" smtClean="0"/>
              <a:t>Vad behöver skolorna utveckla?</a:t>
            </a:r>
            <a:endParaRPr lang="sv-SE" sz="3800" b="0" dirty="0"/>
          </a:p>
        </p:txBody>
      </p:sp>
      <p:sp>
        <p:nvSpPr>
          <p:cNvPr id="7" name="Platshållare för innehåll 2"/>
          <p:cNvSpPr>
            <a:spLocks noGrp="1"/>
          </p:cNvSpPr>
          <p:nvPr>
            <p:ph idx="1"/>
          </p:nvPr>
        </p:nvSpPr>
        <p:spPr>
          <a:xfrm>
            <a:off x="914400" y="2057400"/>
            <a:ext cx="8280400" cy="4038600"/>
          </a:xfrm>
        </p:spPr>
        <p:txBody>
          <a:bodyPr/>
          <a:lstStyle/>
          <a:p>
            <a:pPr>
              <a:buFont typeface="Arial" panose="020B0604020202020204" pitchFamily="34" charset="0"/>
              <a:buChar char="•"/>
            </a:pPr>
            <a:r>
              <a:rPr lang="sv-SE" sz="2000" dirty="0" smtClean="0"/>
              <a:t>Undervisningen i </a:t>
            </a:r>
            <a:r>
              <a:rPr lang="sv-SE" sz="2000" b="1" dirty="0" smtClean="0"/>
              <a:t>svenska</a:t>
            </a:r>
            <a:r>
              <a:rPr lang="sv-SE" sz="2000" dirty="0" smtClean="0"/>
              <a:t> behöver säkerställa att eleverna får förutsättningar att lära sig söka information i digitala och andra källor.</a:t>
            </a:r>
          </a:p>
          <a:p>
            <a:pPr>
              <a:buFont typeface="Arial" panose="020B0604020202020204" pitchFamily="34" charset="0"/>
              <a:buChar char="•"/>
            </a:pPr>
            <a:r>
              <a:rPr lang="sv-SE" sz="2000" dirty="0" smtClean="0"/>
              <a:t>Undervisningen i </a:t>
            </a:r>
            <a:r>
              <a:rPr lang="sv-SE" sz="2000" b="1" dirty="0" smtClean="0"/>
              <a:t>samhällskunskap</a:t>
            </a:r>
            <a:r>
              <a:rPr lang="sv-SE" sz="2000" dirty="0" smtClean="0"/>
              <a:t> behöver säkerställa att eleverna möter en medveten och modern undervisning som omfattar digitala medier, sökmotorer och internet.</a:t>
            </a:r>
          </a:p>
          <a:p>
            <a:pPr>
              <a:buFont typeface="Arial" panose="020B0604020202020204" pitchFamily="34" charset="0"/>
              <a:buChar char="•"/>
            </a:pPr>
            <a:r>
              <a:rPr lang="sv-SE" sz="2000" dirty="0" smtClean="0"/>
              <a:t>Undervisningen om källkritiskt förhållningssätt behöver i högre utsträckning bli relevant i förhållande till de digitala arenor eleverna vistas på.</a:t>
            </a:r>
          </a:p>
          <a:p>
            <a:pPr>
              <a:buFont typeface="Arial" panose="020B0604020202020204" pitchFamily="34" charset="0"/>
              <a:buChar char="•"/>
            </a:pPr>
            <a:r>
              <a:rPr lang="sv-SE" sz="2000" dirty="0"/>
              <a:t>Undervisningen behöver i högre utsträckning omfatta kritisk granskning av bild och rörlig </a:t>
            </a:r>
            <a:r>
              <a:rPr lang="sv-SE" sz="2000" dirty="0" smtClean="0"/>
              <a:t>bild.</a:t>
            </a:r>
            <a:endParaRPr lang="sv-SE" sz="2000" dirty="0"/>
          </a:p>
          <a:p>
            <a:pPr>
              <a:buFont typeface="Arial" panose="020B0604020202020204" pitchFamily="34" charset="0"/>
              <a:buChar char="•"/>
            </a:pPr>
            <a:endParaRPr lang="sv-SE" dirty="0"/>
          </a:p>
        </p:txBody>
      </p:sp>
    </p:spTree>
    <p:extLst>
      <p:ext uri="{BB962C8B-B14F-4D97-AF65-F5344CB8AC3E}">
        <p14:creationId xmlns:p14="http://schemas.microsoft.com/office/powerpoint/2010/main" val="30093071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787828"/>
            <a:ext cx="8280400" cy="1130300"/>
          </a:xfrm>
        </p:spPr>
        <p:txBody>
          <a:bodyPr/>
          <a:lstStyle/>
          <a:p>
            <a:r>
              <a:rPr lang="sv-SE" sz="3800" b="0" dirty="0" smtClean="0"/>
              <a:t>Framgångsfaktorer</a:t>
            </a:r>
            <a:endParaRPr lang="sv-SE" sz="3800" b="0" dirty="0"/>
          </a:p>
        </p:txBody>
      </p:sp>
      <p:graphicFrame>
        <p:nvGraphicFramePr>
          <p:cNvPr id="3" name="Platshållare för innehåll 2"/>
          <p:cNvGraphicFramePr>
            <a:graphicFrameLocks noGrp="1"/>
          </p:cNvGraphicFramePr>
          <p:nvPr>
            <p:ph idx="1"/>
            <p:extLst>
              <p:ext uri="{D42A27DB-BD31-4B8C-83A1-F6EECF244321}">
                <p14:modId xmlns:p14="http://schemas.microsoft.com/office/powerpoint/2010/main" val="1515968665"/>
              </p:ext>
            </p:extLst>
          </p:nvPr>
        </p:nvGraphicFramePr>
        <p:xfrm>
          <a:off x="-608632" y="1505744"/>
          <a:ext cx="10873208"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565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all4">
  <a:themeElements>
    <a:clrScheme name="Anpassat 1">
      <a:dk1>
        <a:srgbClr val="000000"/>
      </a:dk1>
      <a:lt1>
        <a:srgbClr val="FFFFFF"/>
      </a:lt1>
      <a:dk2>
        <a:srgbClr val="000000"/>
      </a:dk2>
      <a:lt2>
        <a:srgbClr val="808080"/>
      </a:lt2>
      <a:accent1>
        <a:srgbClr val="00B0F0"/>
      </a:accent1>
      <a:accent2>
        <a:srgbClr val="DADADA"/>
      </a:accent2>
      <a:accent3>
        <a:srgbClr val="FFD500"/>
      </a:accent3>
      <a:accent4>
        <a:srgbClr val="D8EBF9"/>
      </a:accent4>
      <a:accent5>
        <a:srgbClr val="898A8D"/>
      </a:accent5>
      <a:accent6>
        <a:srgbClr val="9DD0F3"/>
      </a:accent6>
      <a:hlink>
        <a:srgbClr val="006399"/>
      </a:hlink>
      <a:folHlink>
        <a:srgbClr val="D8EBF9"/>
      </a:folHlink>
    </a:clrScheme>
    <a:fontScheme name="Office-tema">
      <a:majorFont>
        <a:latin typeface="Arial"/>
        <a:ea typeface="ヒラギノ角ゴ Pro W6"/>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R="0" algn="ctr" defTabSz="914400" rtl="0" eaLnBrk="1" fontAlgn="base" latinLnBrk="0" hangingPunct="1">
          <a:lnSpc>
            <a:spcPct val="100000"/>
          </a:lnSpc>
          <a:spcBef>
            <a:spcPts val="0"/>
          </a:spcBef>
          <a:spcAft>
            <a:spcPct val="0"/>
          </a:spcAft>
          <a:buClrTx/>
          <a:buSzPct val="171000"/>
          <a:buFontTx/>
          <a:buNone/>
          <a:tabLst/>
          <a:defRPr kumimoji="0" sz="3200" b="0" i="0" u="none" strike="noStrike" cap="none" normalizeH="0" baseline="0" dirty="0" smtClean="0">
            <a:ln>
              <a:noFill/>
            </a:ln>
            <a:solidFill>
              <a:schemeClr val="bg1"/>
            </a:solidFill>
            <a:effectLst/>
            <a:latin typeface="Arial" charset="0"/>
            <a:ea typeface="ヒラギノ角ゴ Pro W3" pitchFamily="84" charset="-128"/>
            <a:sym typeface="Gill Sans" pitchFamily="84" charset="0"/>
          </a:defRPr>
        </a:defPPr>
      </a:lstStyle>
    </a:spDef>
    <a:lnDef>
      <a:spPr bwMode="auto">
        <a:noFill/>
        <a:ln w="9525" cap="flat" cmpd="sng" algn="ctr">
          <a:solidFill>
            <a:srgbClr val="00B0F0"/>
          </a:solidFill>
          <a:prstDash val="solid"/>
          <a:round/>
          <a:headEnd type="none" w="med" len="med"/>
          <a:tailEnd type="none" w="med" len="med"/>
        </a:ln>
        <a:effectLst/>
      </a:spPr>
      <a:bodyPr/>
      <a:lstStyle/>
    </a:lnDef>
    <a:txDef>
      <a:spPr>
        <a:noFill/>
      </a:spPr>
      <a:bodyPr wrap="square" rtlCol="0">
        <a:spAutoFit/>
      </a:bodyPr>
      <a:lstStyle>
        <a:defPPr>
          <a:defRPr dirty="0" err="1" smtClean="0">
            <a:solidFill>
              <a:srgbClr val="00B0F0"/>
            </a:solidFill>
          </a:defRPr>
        </a:defPPr>
      </a:lstStyle>
    </a:txDef>
  </a:objectDefaults>
  <a:extraClrSchemeLst>
    <a:extraClrScheme>
      <a:clrScheme name="Office-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mall4</Template>
  <TotalTime>1242</TotalTime>
  <Pages>0</Pages>
  <Words>730</Words>
  <Characters>0</Characters>
  <Application>Microsoft Office PowerPoint</Application>
  <PresentationFormat>Anpassad</PresentationFormat>
  <Lines>0</Lines>
  <Paragraphs>49</Paragraphs>
  <Slides>6</Slides>
  <Notes>6</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6</vt:i4>
      </vt:variant>
    </vt:vector>
  </HeadingPairs>
  <TitlesOfParts>
    <vt:vector size="14" baseType="lpstr">
      <vt:lpstr>Arial</vt:lpstr>
      <vt:lpstr>Calibri Light</vt:lpstr>
      <vt:lpstr>Century Gothic</vt:lpstr>
      <vt:lpstr>Gill Sans</vt:lpstr>
      <vt:lpstr>Lucida Grande</vt:lpstr>
      <vt:lpstr>ヒラギノ角ゴ Pro W3</vt:lpstr>
      <vt:lpstr>ヒラギノ角ゴ Pro W6</vt:lpstr>
      <vt:lpstr>mall4</vt:lpstr>
      <vt:lpstr>Undervisning om källkritiskt förhållningssätt i svenska och samhällskunskap  Årskurs 7-9</vt:lpstr>
      <vt:lpstr>Metod och urval</vt:lpstr>
      <vt:lpstr>Varför är undervisning om källkritiskt förhållningssätt viktigt?</vt:lpstr>
      <vt:lpstr>Vad vi har granskat</vt:lpstr>
      <vt:lpstr>Vad behöver skolorna utveckla?</vt:lpstr>
      <vt:lpstr>Framgångsfaktorer</vt:lpstr>
    </vt:vector>
  </TitlesOfParts>
  <Company>Skolinspektionen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Malin Börresen</dc:creator>
  <cp:lastModifiedBy>Birger Österberg</cp:lastModifiedBy>
  <cp:revision>76</cp:revision>
  <cp:lastPrinted>2018-10-23T12:27:23Z</cp:lastPrinted>
  <dcterms:created xsi:type="dcterms:W3CDTF">2018-02-26T13:40:30Z</dcterms:created>
  <dcterms:modified xsi:type="dcterms:W3CDTF">2019-01-15T11:54:43Z</dcterms:modified>
</cp:coreProperties>
</file>