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2" r:id="rId1"/>
  </p:sldMasterIdLst>
  <p:notesMasterIdLst>
    <p:notesMasterId r:id="rId10"/>
  </p:notesMasterIdLst>
  <p:handoutMasterIdLst>
    <p:handoutMasterId r:id="rId11"/>
  </p:handoutMasterIdLst>
  <p:sldIdLst>
    <p:sldId id="257" r:id="rId2"/>
    <p:sldId id="271" r:id="rId3"/>
    <p:sldId id="272" r:id="rId4"/>
    <p:sldId id="285" r:id="rId5"/>
    <p:sldId id="283" r:id="rId6"/>
    <p:sldId id="278" r:id="rId7"/>
    <p:sldId id="279" r:id="rId8"/>
    <p:sldId id="284" r:id="rId9"/>
  </p:sldIdLst>
  <p:sldSz cx="10160000" cy="7620000"/>
  <p:notesSz cx="6797675" cy="9926638"/>
  <p:defaultTextStyle>
    <a:defPPr>
      <a:defRPr lang="en-US"/>
    </a:defPPr>
    <a:lvl1pPr algn="l" rtl="0" fontAlgn="base">
      <a:spcBef>
        <a:spcPct val="0"/>
      </a:spcBef>
      <a:spcAft>
        <a:spcPct val="0"/>
      </a:spcAft>
      <a:defRPr sz="3200" kern="1200">
        <a:solidFill>
          <a:schemeClr val="bg1"/>
        </a:solidFill>
        <a:latin typeface="Arial" pitchFamily="34" charset="0"/>
        <a:ea typeface="ヒラギノ角ゴ Pro W3"/>
        <a:cs typeface="ヒラギノ角ゴ Pro W3"/>
        <a:sym typeface="Gill Sans"/>
      </a:defRPr>
    </a:lvl1pPr>
    <a:lvl2pPr marL="457200" algn="l" rtl="0" fontAlgn="base">
      <a:spcBef>
        <a:spcPct val="0"/>
      </a:spcBef>
      <a:spcAft>
        <a:spcPct val="0"/>
      </a:spcAft>
      <a:defRPr sz="3200" kern="1200">
        <a:solidFill>
          <a:schemeClr val="bg1"/>
        </a:solidFill>
        <a:latin typeface="Arial" pitchFamily="34" charset="0"/>
        <a:ea typeface="ヒラギノ角ゴ Pro W3"/>
        <a:cs typeface="ヒラギノ角ゴ Pro W3"/>
        <a:sym typeface="Gill Sans"/>
      </a:defRPr>
    </a:lvl2pPr>
    <a:lvl3pPr marL="914400" algn="l" rtl="0" fontAlgn="base">
      <a:spcBef>
        <a:spcPct val="0"/>
      </a:spcBef>
      <a:spcAft>
        <a:spcPct val="0"/>
      </a:spcAft>
      <a:defRPr sz="3200" kern="1200">
        <a:solidFill>
          <a:schemeClr val="bg1"/>
        </a:solidFill>
        <a:latin typeface="Arial" pitchFamily="34" charset="0"/>
        <a:ea typeface="ヒラギノ角ゴ Pro W3"/>
        <a:cs typeface="ヒラギノ角ゴ Pro W3"/>
        <a:sym typeface="Gill Sans"/>
      </a:defRPr>
    </a:lvl3pPr>
    <a:lvl4pPr marL="1371600" algn="l" rtl="0" fontAlgn="base">
      <a:spcBef>
        <a:spcPct val="0"/>
      </a:spcBef>
      <a:spcAft>
        <a:spcPct val="0"/>
      </a:spcAft>
      <a:defRPr sz="3200" kern="1200">
        <a:solidFill>
          <a:schemeClr val="bg1"/>
        </a:solidFill>
        <a:latin typeface="Arial" pitchFamily="34" charset="0"/>
        <a:ea typeface="ヒラギノ角ゴ Pro W3"/>
        <a:cs typeface="ヒラギノ角ゴ Pro W3"/>
        <a:sym typeface="Gill Sans"/>
      </a:defRPr>
    </a:lvl4pPr>
    <a:lvl5pPr marL="1828800" algn="l" rtl="0" fontAlgn="base">
      <a:spcBef>
        <a:spcPct val="0"/>
      </a:spcBef>
      <a:spcAft>
        <a:spcPct val="0"/>
      </a:spcAft>
      <a:defRPr sz="3200" kern="1200">
        <a:solidFill>
          <a:schemeClr val="bg1"/>
        </a:solidFill>
        <a:latin typeface="Arial" pitchFamily="34" charset="0"/>
        <a:ea typeface="ヒラギノ角ゴ Pro W3"/>
        <a:cs typeface="ヒラギノ角ゴ Pro W3"/>
        <a:sym typeface="Gill Sans"/>
      </a:defRPr>
    </a:lvl5pPr>
    <a:lvl6pPr marL="2286000" algn="l" defTabSz="914400" rtl="0" eaLnBrk="1" latinLnBrk="0" hangingPunct="1">
      <a:defRPr sz="3200" kern="1200">
        <a:solidFill>
          <a:schemeClr val="bg1"/>
        </a:solidFill>
        <a:latin typeface="Arial" pitchFamily="34" charset="0"/>
        <a:ea typeface="ヒラギノ角ゴ Pro W3"/>
        <a:cs typeface="ヒラギノ角ゴ Pro W3"/>
        <a:sym typeface="Gill Sans"/>
      </a:defRPr>
    </a:lvl6pPr>
    <a:lvl7pPr marL="2743200" algn="l" defTabSz="914400" rtl="0" eaLnBrk="1" latinLnBrk="0" hangingPunct="1">
      <a:defRPr sz="3200" kern="1200">
        <a:solidFill>
          <a:schemeClr val="bg1"/>
        </a:solidFill>
        <a:latin typeface="Arial" pitchFamily="34" charset="0"/>
        <a:ea typeface="ヒラギノ角ゴ Pro W3"/>
        <a:cs typeface="ヒラギノ角ゴ Pro W3"/>
        <a:sym typeface="Gill Sans"/>
      </a:defRPr>
    </a:lvl7pPr>
    <a:lvl8pPr marL="3200400" algn="l" defTabSz="914400" rtl="0" eaLnBrk="1" latinLnBrk="0" hangingPunct="1">
      <a:defRPr sz="3200" kern="1200">
        <a:solidFill>
          <a:schemeClr val="bg1"/>
        </a:solidFill>
        <a:latin typeface="Arial" pitchFamily="34" charset="0"/>
        <a:ea typeface="ヒラギノ角ゴ Pro W3"/>
        <a:cs typeface="ヒラギノ角ゴ Pro W3"/>
        <a:sym typeface="Gill Sans"/>
      </a:defRPr>
    </a:lvl8pPr>
    <a:lvl9pPr marL="3657600" algn="l" defTabSz="914400" rtl="0" eaLnBrk="1" latinLnBrk="0" hangingPunct="1">
      <a:defRPr sz="3200" kern="1200">
        <a:solidFill>
          <a:schemeClr val="bg1"/>
        </a:solidFill>
        <a:latin typeface="Arial" pitchFamily="34" charset="0"/>
        <a:ea typeface="ヒラギノ角ゴ Pro W3"/>
        <a:cs typeface="ヒラギノ角ゴ Pro W3"/>
        <a:sym typeface="Gill Sans"/>
      </a:defRPr>
    </a:lvl9pPr>
  </p:defaultTextStyle>
  <p:extLst>
    <p:ext uri="{EFAFB233-063F-42B5-8137-9DF3F51BA10A}">
      <p15:sldGuideLst xmlns:p15="http://schemas.microsoft.com/office/powerpoint/2012/main">
        <p15:guide id="1" orient="horz" pos="2400">
          <p15:clr>
            <a:srgbClr val="A4A3A4"/>
          </p15:clr>
        </p15:guide>
        <p15:guide id="2" pos="320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399"/>
    <a:srgbClr val="808080"/>
    <a:srgbClr val="F59C00"/>
    <a:srgbClr val="6692A2"/>
    <a:srgbClr val="4E764C"/>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4" autoAdjust="0"/>
    <p:restoredTop sz="49390" autoAdjust="0"/>
  </p:normalViewPr>
  <p:slideViewPr>
    <p:cSldViewPr>
      <p:cViewPr varScale="1">
        <p:scale>
          <a:sx n="50" d="100"/>
          <a:sy n="50" d="100"/>
        </p:scale>
        <p:origin x="1980" y="42"/>
      </p:cViewPr>
      <p:guideLst>
        <p:guide orient="horz" pos="2400"/>
        <p:guide pos="3200"/>
      </p:guideLst>
    </p:cSldViewPr>
  </p:slideViewPr>
  <p:outlineViewPr>
    <p:cViewPr>
      <p:scale>
        <a:sx n="33" d="100"/>
        <a:sy n="33" d="100"/>
      </p:scale>
      <p:origin x="0" y="-5674"/>
    </p:cViewPr>
  </p:outlineViewPr>
  <p:notesTextViewPr>
    <p:cViewPr>
      <p:scale>
        <a:sx n="3" d="2"/>
        <a:sy n="3" d="2"/>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ts val="1800"/>
              </a:spcBef>
              <a:buSzPct val="171000"/>
              <a:defRPr sz="1200">
                <a:latin typeface="Arial" charset="0"/>
                <a:ea typeface="ヒラギノ角ゴ Pro W3" pitchFamily="84" charset="-128"/>
                <a:cs typeface="+mn-cs"/>
                <a:sym typeface="Gill Sans" pitchFamily="84" charset="0"/>
              </a:defRPr>
            </a:lvl1pPr>
          </a:lstStyle>
          <a:p>
            <a:pPr>
              <a:defRPr/>
            </a:pPr>
            <a:endParaRPr lang="sv-SE"/>
          </a:p>
        </p:txBody>
      </p:sp>
      <p:sp>
        <p:nvSpPr>
          <p:cNvPr id="103427"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ts val="1800"/>
              </a:spcBef>
              <a:buSzPct val="171000"/>
              <a:defRPr sz="1200">
                <a:latin typeface="Arial" charset="0"/>
                <a:ea typeface="ヒラギノ角ゴ Pro W3" pitchFamily="84" charset="-128"/>
                <a:cs typeface="+mn-cs"/>
                <a:sym typeface="Gill Sans" pitchFamily="84" charset="0"/>
              </a:defRPr>
            </a:lvl1pPr>
          </a:lstStyle>
          <a:p>
            <a:pPr>
              <a:defRPr/>
            </a:pPr>
            <a:endParaRPr lang="sv-SE"/>
          </a:p>
        </p:txBody>
      </p:sp>
      <p:sp>
        <p:nvSpPr>
          <p:cNvPr id="103428"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ts val="1800"/>
              </a:spcBef>
              <a:buSzPct val="171000"/>
              <a:defRPr sz="1200">
                <a:latin typeface="Arial" charset="0"/>
                <a:ea typeface="ヒラギノ角ゴ Pro W3" pitchFamily="84" charset="-128"/>
                <a:cs typeface="+mn-cs"/>
                <a:sym typeface="Gill Sans" pitchFamily="84" charset="0"/>
              </a:defRPr>
            </a:lvl1pPr>
          </a:lstStyle>
          <a:p>
            <a:pPr>
              <a:defRPr/>
            </a:pPr>
            <a:endParaRPr lang="sv-SE"/>
          </a:p>
        </p:txBody>
      </p:sp>
      <p:sp>
        <p:nvSpPr>
          <p:cNvPr id="103429" name="Rectangle 5"/>
          <p:cNvSpPr>
            <a:spLocks noGrp="1" noChangeArrowheads="1"/>
          </p:cNvSpPr>
          <p:nvPr>
            <p:ph type="sldNum" sz="quarter" idx="3"/>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ts val="1800"/>
              </a:spcBef>
              <a:buSzPct val="171000"/>
              <a:defRPr sz="1200">
                <a:latin typeface="Arial" charset="0"/>
                <a:ea typeface="ヒラギノ角ゴ Pro W3" pitchFamily="84" charset="-128"/>
                <a:cs typeface="+mn-cs"/>
                <a:sym typeface="Gill Sans" pitchFamily="84" charset="0"/>
              </a:defRPr>
            </a:lvl1pPr>
          </a:lstStyle>
          <a:p>
            <a:pPr>
              <a:defRPr/>
            </a:pPr>
            <a:fld id="{D20C4A5A-00C5-4002-B506-5D450261337B}" type="slidenum">
              <a:rPr lang="sv-SE"/>
              <a:pPr>
                <a:defRPr/>
              </a:pPr>
              <a:t>‹#›</a:t>
            </a:fld>
            <a:endParaRPr lang="sv-SE"/>
          </a:p>
        </p:txBody>
      </p:sp>
    </p:spTree>
    <p:extLst>
      <p:ext uri="{BB962C8B-B14F-4D97-AF65-F5344CB8AC3E}">
        <p14:creationId xmlns:p14="http://schemas.microsoft.com/office/powerpoint/2010/main" val="21978340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SzTx/>
              <a:defRPr sz="1200">
                <a:solidFill>
                  <a:schemeClr val="tx1"/>
                </a:solidFill>
                <a:latin typeface="Arial" charset="0"/>
                <a:ea typeface="ヒラギノ角ゴ Pro W3" pitchFamily="84" charset="-128"/>
                <a:cs typeface="+mn-cs"/>
                <a:sym typeface="Gill Sans" pitchFamily="84" charset="0"/>
              </a:defRPr>
            </a:lvl1pPr>
          </a:lstStyle>
          <a:p>
            <a:pPr>
              <a:defRPr/>
            </a:pPr>
            <a:endParaRPr lang="en-US"/>
          </a:p>
        </p:txBody>
      </p:sp>
      <p:sp>
        <p:nvSpPr>
          <p:cNvPr id="1536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SzTx/>
              <a:defRPr sz="1200">
                <a:solidFill>
                  <a:schemeClr val="tx1"/>
                </a:solidFill>
                <a:latin typeface="Arial" charset="0"/>
                <a:ea typeface="ヒラギノ角ゴ Pro W3" pitchFamily="84" charset="-128"/>
                <a:cs typeface="+mn-cs"/>
                <a:sym typeface="Gill Sans" pitchFamily="84" charset="0"/>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Klicka här för att ändra format på bakgrundstexten</a:t>
            </a:r>
          </a:p>
          <a:p>
            <a:pPr lvl="1"/>
            <a:r>
              <a:rPr lang="en-US" noProof="0" smtClean="0"/>
              <a:t>Nivå två</a:t>
            </a:r>
          </a:p>
          <a:p>
            <a:pPr lvl="2"/>
            <a:r>
              <a:rPr lang="en-US" noProof="0" smtClean="0"/>
              <a:t>Nivå tre</a:t>
            </a:r>
          </a:p>
          <a:p>
            <a:pPr lvl="3"/>
            <a:r>
              <a:rPr lang="en-US" noProof="0" smtClean="0"/>
              <a:t>Nivå fyra</a:t>
            </a:r>
          </a:p>
          <a:p>
            <a:pPr lvl="4"/>
            <a:r>
              <a:rPr lang="en-US" noProof="0" smtClean="0"/>
              <a:t>Nivå fem</a:t>
            </a:r>
          </a:p>
        </p:txBody>
      </p:sp>
      <p:sp>
        <p:nvSpPr>
          <p:cNvPr id="15366"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SzTx/>
              <a:defRPr sz="1200">
                <a:solidFill>
                  <a:schemeClr val="tx1"/>
                </a:solidFill>
                <a:latin typeface="Arial" charset="0"/>
                <a:ea typeface="ヒラギノ角ゴ Pro W3" pitchFamily="84" charset="-128"/>
                <a:cs typeface="+mn-cs"/>
                <a:sym typeface="Gill Sans" pitchFamily="84" charset="0"/>
              </a:defRPr>
            </a:lvl1pPr>
          </a:lstStyle>
          <a:p>
            <a:pPr>
              <a:defRPr/>
            </a:pPr>
            <a:endParaRPr lang="en-US"/>
          </a:p>
        </p:txBody>
      </p:sp>
      <p:sp>
        <p:nvSpPr>
          <p:cNvPr id="15367"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SzTx/>
              <a:defRPr sz="1200">
                <a:solidFill>
                  <a:schemeClr val="tx1"/>
                </a:solidFill>
                <a:latin typeface="Arial" charset="0"/>
                <a:ea typeface="ヒラギノ角ゴ Pro W3" pitchFamily="84" charset="-128"/>
                <a:cs typeface="+mn-cs"/>
                <a:sym typeface="Gill Sans" pitchFamily="84" charset="0"/>
              </a:defRPr>
            </a:lvl1pPr>
          </a:lstStyle>
          <a:p>
            <a:pPr>
              <a:defRPr/>
            </a:pPr>
            <a:fld id="{BA7804CF-4CB1-416B-817A-ADBCC0B140BC}" type="slidenum">
              <a:rPr lang="en-US"/>
              <a:pPr>
                <a:defRPr/>
              </a:pPr>
              <a:t>‹#›</a:t>
            </a:fld>
            <a:endParaRPr lang="en-US"/>
          </a:p>
        </p:txBody>
      </p:sp>
    </p:spTree>
    <p:extLst>
      <p:ext uri="{BB962C8B-B14F-4D97-AF65-F5344CB8AC3E}">
        <p14:creationId xmlns:p14="http://schemas.microsoft.com/office/powerpoint/2010/main" val="2332890794"/>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200" kern="1200">
        <a:solidFill>
          <a:schemeClr val="tx1"/>
        </a:solidFill>
        <a:latin typeface="Arial" charset="0"/>
        <a:ea typeface="+mn-ea"/>
        <a:cs typeface="+mn-cs"/>
      </a:defRPr>
    </a:lvl1pPr>
    <a:lvl2pPr marL="457200" algn="l" rtl="0" eaLnBrk="0" fontAlgn="base" hangingPunct="0">
      <a:spcBef>
        <a:spcPct val="0"/>
      </a:spcBef>
      <a:spcAft>
        <a:spcPct val="0"/>
      </a:spcAft>
      <a:defRPr sz="1200" kern="1200">
        <a:solidFill>
          <a:schemeClr val="tx1"/>
        </a:solidFill>
        <a:latin typeface="Arial" charset="0"/>
        <a:ea typeface="+mn-ea"/>
        <a:cs typeface="+mn-cs"/>
      </a:defRPr>
    </a:lvl2pPr>
    <a:lvl3pPr marL="914400" algn="l" rtl="0" eaLnBrk="0" fontAlgn="base" hangingPunct="0">
      <a:spcBef>
        <a:spcPct val="0"/>
      </a:spcBef>
      <a:spcAft>
        <a:spcPct val="0"/>
      </a:spcAft>
      <a:defRPr sz="1200" kern="1200">
        <a:solidFill>
          <a:schemeClr val="tx1"/>
        </a:solidFill>
        <a:latin typeface="Arial" charset="0"/>
        <a:ea typeface="+mn-ea"/>
        <a:cs typeface="+mn-cs"/>
      </a:defRPr>
    </a:lvl3pPr>
    <a:lvl4pPr marL="1371600" algn="l" rtl="0" eaLnBrk="0" fontAlgn="base" hangingPunct="0">
      <a:spcBef>
        <a:spcPct val="0"/>
      </a:spcBef>
      <a:spcAft>
        <a:spcPct val="0"/>
      </a:spcAft>
      <a:defRPr sz="1200" kern="1200">
        <a:solidFill>
          <a:schemeClr val="tx1"/>
        </a:solidFill>
        <a:latin typeface="Arial" charset="0"/>
        <a:ea typeface="+mn-ea"/>
        <a:cs typeface="+mn-cs"/>
      </a:defRPr>
    </a:lvl4pPr>
    <a:lvl5pPr marL="1828800" algn="l" rtl="0" eaLnBrk="0" fontAlgn="base" hangingPunct="0">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BA7804CF-4CB1-416B-817A-ADBCC0B140BC}" type="slidenum">
              <a:rPr lang="en-US" smtClean="0"/>
              <a:pPr>
                <a:defRPr/>
              </a:pPr>
              <a:t>1</a:t>
            </a:fld>
            <a:endParaRPr lang="en-US"/>
          </a:p>
        </p:txBody>
      </p:sp>
    </p:spTree>
    <p:extLst>
      <p:ext uri="{BB962C8B-B14F-4D97-AF65-F5344CB8AC3E}">
        <p14:creationId xmlns:p14="http://schemas.microsoft.com/office/powerpoint/2010/main" val="3032461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000" b="1" i="1" u="sng" kern="1200" dirty="0" smtClean="0">
                <a:solidFill>
                  <a:schemeClr val="tx1"/>
                </a:solidFill>
                <a:effectLst/>
                <a:latin typeface="Arial" charset="0"/>
                <a:ea typeface="+mn-ea"/>
                <a:cs typeface="+mn-cs"/>
              </a:rPr>
              <a:t>Varför har vi undersökt detta område?</a:t>
            </a:r>
          </a:p>
          <a:p>
            <a:r>
              <a:rPr lang="sv-SE" sz="1000" b="0" i="0" u="none" kern="1200" dirty="0" smtClean="0">
                <a:solidFill>
                  <a:schemeClr val="tx1"/>
                </a:solidFill>
                <a:effectLst/>
                <a:latin typeface="Arial" charset="0"/>
                <a:ea typeface="+mn-ea"/>
                <a:cs typeface="+mn-cs"/>
              </a:rPr>
              <a:t>Forskning länge</a:t>
            </a:r>
            <a:r>
              <a:rPr lang="sv-SE" sz="1000" b="0" i="0" u="none" kern="1200" baseline="0" dirty="0" smtClean="0">
                <a:solidFill>
                  <a:schemeClr val="tx1"/>
                </a:solidFill>
                <a:effectLst/>
                <a:latin typeface="Arial" charset="0"/>
                <a:ea typeface="+mn-ea"/>
                <a:cs typeface="+mn-cs"/>
              </a:rPr>
              <a:t> påvisat svårigheter i betygssättningen, som kan bidra till att betygen inte blir rättvisa och likvärdiga. Det handlar bland annat om att underlagen ibland är få, att lärares omsorg om eleverna påverkar betygssättningen, eller att man förenklar betygssättningen genom att på ett matematiskt sätt sammanräknar enskilda prestationer till ett betyg – så kallad aritmetisk värdering.  </a:t>
            </a:r>
          </a:p>
          <a:p>
            <a:endParaRPr lang="sv-SE" sz="1000" b="0" i="0" u="none" kern="1200" baseline="0" dirty="0" smtClean="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lang="sv-SE" sz="1000" kern="1200" dirty="0" smtClean="0">
                <a:solidFill>
                  <a:schemeClr val="tx1"/>
                </a:solidFill>
                <a:effectLst/>
                <a:latin typeface="Arial" charset="0"/>
                <a:ea typeface="+mn-ea"/>
                <a:cs typeface="+mn-cs"/>
              </a:rPr>
              <a:t>Den här granskningen är gjord för svenska 3 på gymnasiet, för att vi har valt ett ämne där nationellt prov genomförs.</a:t>
            </a:r>
            <a:r>
              <a:rPr lang="sv-SE" sz="1000" kern="1200" baseline="0" dirty="0" smtClean="0">
                <a:solidFill>
                  <a:schemeClr val="tx1"/>
                </a:solidFill>
                <a:effectLst/>
                <a:latin typeface="Arial" charset="0"/>
                <a:ea typeface="+mn-ea"/>
                <a:cs typeface="+mn-cs"/>
              </a:rPr>
              <a:t> I</a:t>
            </a:r>
            <a:r>
              <a:rPr lang="sv-SE" sz="1000" kern="1200" dirty="0" smtClean="0">
                <a:solidFill>
                  <a:schemeClr val="tx1"/>
                </a:solidFill>
                <a:effectLst/>
                <a:latin typeface="Arial" charset="0"/>
                <a:ea typeface="+mn-ea"/>
                <a:cs typeface="+mn-cs"/>
              </a:rPr>
              <a:t> svenska visar</a:t>
            </a:r>
            <a:r>
              <a:rPr lang="sv-SE" sz="1000" kern="1200" baseline="0" dirty="0" smtClean="0">
                <a:solidFill>
                  <a:schemeClr val="tx1"/>
                </a:solidFill>
                <a:effectLst/>
                <a:latin typeface="Arial" charset="0"/>
                <a:ea typeface="+mn-ea"/>
                <a:cs typeface="+mn-cs"/>
              </a:rPr>
              <a:t> </a:t>
            </a:r>
            <a:r>
              <a:rPr lang="sv-SE" sz="1000" b="0" i="0" u="none" kern="1200" baseline="0" dirty="0" smtClean="0">
                <a:solidFill>
                  <a:schemeClr val="tx1"/>
                </a:solidFill>
                <a:effectLst/>
                <a:latin typeface="Arial" charset="0"/>
                <a:ea typeface="+mn-ea"/>
                <a:cs typeface="+mn-cs"/>
              </a:rPr>
              <a:t>Skolverkets statistik könsrelaterade s</a:t>
            </a:r>
            <a:r>
              <a:rPr lang="sv-SE" sz="1000" b="0" i="0" u="none" kern="1200" dirty="0" smtClean="0">
                <a:solidFill>
                  <a:schemeClr val="tx1"/>
                </a:solidFill>
                <a:effectLst/>
                <a:latin typeface="Arial" charset="0"/>
                <a:ea typeface="+mn-ea"/>
                <a:cs typeface="+mn-cs"/>
              </a:rPr>
              <a:t>killnader i betygspoäng. Eleverna har ofta ojämna kunskapsprofiler</a:t>
            </a:r>
            <a:r>
              <a:rPr lang="sv-SE" sz="1000" b="0" i="0" u="none" kern="1200" baseline="0" dirty="0" smtClean="0">
                <a:solidFill>
                  <a:schemeClr val="tx1"/>
                </a:solidFill>
                <a:effectLst/>
                <a:latin typeface="Arial" charset="0"/>
                <a:ea typeface="+mn-ea"/>
                <a:cs typeface="+mn-cs"/>
              </a:rPr>
              <a:t> de är exempelvis starkare muntligt än skriftligt eller tvärtom vilket försvårar lärarnas värdering, underlagen i svenska3 är också komplexa, det är ganska omfattande texter där lärarnas subjektiva värdering </a:t>
            </a:r>
          </a:p>
          <a:p>
            <a:pPr marL="0" marR="0" lvl="0" indent="0" algn="l" defTabSz="914400" rtl="0" eaLnBrk="0" fontAlgn="base" latinLnBrk="0" hangingPunct="0">
              <a:lnSpc>
                <a:spcPct val="100000"/>
              </a:lnSpc>
              <a:spcBef>
                <a:spcPct val="0"/>
              </a:spcBef>
              <a:spcAft>
                <a:spcPct val="0"/>
              </a:spcAft>
              <a:buClrTx/>
              <a:buSzTx/>
              <a:buFontTx/>
              <a:buNone/>
              <a:tabLst/>
              <a:defRPr/>
            </a:pPr>
            <a:r>
              <a:rPr lang="sv-SE" sz="1000" b="0" i="0" u="none" kern="1200" baseline="0" dirty="0" smtClean="0">
                <a:solidFill>
                  <a:schemeClr val="tx1"/>
                </a:solidFill>
                <a:effectLst/>
                <a:latin typeface="Arial" charset="0"/>
                <a:ea typeface="+mn-ea"/>
                <a:cs typeface="+mn-cs"/>
              </a:rPr>
              <a:t>.</a:t>
            </a:r>
          </a:p>
          <a:p>
            <a:pPr marL="0" marR="0" lvl="0" indent="0" algn="l" defTabSz="914400" rtl="0" eaLnBrk="0" fontAlgn="base" latinLnBrk="0" hangingPunct="0">
              <a:lnSpc>
                <a:spcPct val="100000"/>
              </a:lnSpc>
              <a:spcBef>
                <a:spcPct val="0"/>
              </a:spcBef>
              <a:spcAft>
                <a:spcPct val="0"/>
              </a:spcAft>
              <a:buClrTx/>
              <a:buSzTx/>
              <a:buFontTx/>
              <a:buNone/>
              <a:tabLst/>
              <a:defRPr/>
            </a:pPr>
            <a:endParaRPr lang="sv-SE" sz="1000" kern="1200" dirty="0" smtClean="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lang="sv-SE" sz="1000" kern="1200" dirty="0" smtClean="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lang="sv-SE" sz="1000" kern="1200" dirty="0" smtClean="0">
                <a:solidFill>
                  <a:schemeClr val="tx1"/>
                </a:solidFill>
                <a:effectLst/>
                <a:latin typeface="Arial" charset="0"/>
                <a:ea typeface="+mn-ea"/>
                <a:cs typeface="+mn-cs"/>
              </a:rPr>
              <a:t>men många av de risker vi sett gäller även för </a:t>
            </a:r>
            <a:r>
              <a:rPr lang="sv-SE" sz="1000" u="sng" kern="1200" dirty="0" smtClean="0">
                <a:solidFill>
                  <a:schemeClr val="tx1"/>
                </a:solidFill>
                <a:effectLst/>
                <a:latin typeface="Arial" charset="0"/>
                <a:ea typeface="+mn-ea"/>
                <a:cs typeface="+mn-cs"/>
              </a:rPr>
              <a:t>andra ämnen</a:t>
            </a:r>
            <a:r>
              <a:rPr lang="sv-SE" sz="1000" kern="1200" dirty="0" smtClean="0">
                <a:solidFill>
                  <a:schemeClr val="tx1"/>
                </a:solidFill>
                <a:effectLst/>
                <a:latin typeface="Arial" charset="0"/>
                <a:ea typeface="+mn-ea"/>
                <a:cs typeface="+mn-cs"/>
              </a:rPr>
              <a:t> och för </a:t>
            </a:r>
            <a:r>
              <a:rPr lang="sv-SE" sz="1000" u="sng" kern="1200" dirty="0" smtClean="0">
                <a:solidFill>
                  <a:schemeClr val="tx1"/>
                </a:solidFill>
                <a:effectLst/>
                <a:latin typeface="Arial" charset="0"/>
                <a:ea typeface="+mn-ea"/>
                <a:cs typeface="+mn-cs"/>
              </a:rPr>
              <a:t>betygssättning i grundskolan. </a:t>
            </a:r>
            <a:endParaRPr lang="sv-SE" sz="1000" b="1" kern="1200" dirty="0" smtClean="0">
              <a:solidFill>
                <a:schemeClr val="tx1"/>
              </a:solidFill>
              <a:effectLst/>
              <a:latin typeface="Arial" charset="0"/>
              <a:ea typeface="+mn-ea"/>
              <a:cs typeface="+mn-cs"/>
            </a:endParaRPr>
          </a:p>
          <a:p>
            <a:endParaRPr lang="sv-SE" sz="1000" b="0" i="0" u="none" kern="1200" baseline="0" dirty="0" smtClean="0">
              <a:solidFill>
                <a:schemeClr val="tx1"/>
              </a:solidFill>
              <a:effectLst/>
              <a:latin typeface="Arial" charset="0"/>
              <a:ea typeface="+mn-ea"/>
              <a:cs typeface="+mn-cs"/>
            </a:endParaRPr>
          </a:p>
          <a:p>
            <a:endParaRPr lang="sv-SE" sz="1000" b="0" i="0" u="none" kern="1200" baseline="0" dirty="0" smtClean="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lang="sv-SE" sz="1000" b="0" i="0" u="none" kern="1200" baseline="0" dirty="0" smtClean="0">
                <a:solidFill>
                  <a:schemeClr val="tx1"/>
                </a:solidFill>
                <a:effectLst/>
                <a:latin typeface="Arial" charset="0"/>
                <a:ea typeface="+mn-ea"/>
                <a:cs typeface="+mn-cs"/>
              </a:rPr>
              <a:t>Ojämna kunskapsprofiler försvårar betygssättningen </a:t>
            </a:r>
            <a:r>
              <a:rPr lang="sv-SE" sz="1000" b="0" i="0" u="none" kern="1200" baseline="0" dirty="0" err="1" smtClean="0">
                <a:solidFill>
                  <a:schemeClr val="tx1"/>
                </a:solidFill>
                <a:effectLst/>
                <a:latin typeface="Arial" charset="0"/>
                <a:ea typeface="+mn-ea"/>
                <a:cs typeface="+mn-cs"/>
              </a:rPr>
              <a:t>enl</a:t>
            </a:r>
            <a:r>
              <a:rPr lang="sv-SE" sz="1000" b="0" i="0" u="none" kern="1200" baseline="0" dirty="0" smtClean="0">
                <a:solidFill>
                  <a:schemeClr val="tx1"/>
                </a:solidFill>
                <a:effectLst/>
                <a:latin typeface="Arial" charset="0"/>
                <a:ea typeface="+mn-ea"/>
                <a:cs typeface="+mn-cs"/>
              </a:rPr>
              <a:t> Skolverkets </a:t>
            </a:r>
            <a:r>
              <a:rPr lang="sv-SE" sz="1200" b="0" i="0" u="none" kern="1200" baseline="0" dirty="0" smtClean="0">
                <a:solidFill>
                  <a:schemeClr val="tx1"/>
                </a:solidFill>
                <a:effectLst/>
                <a:latin typeface="Arial" charset="0"/>
                <a:ea typeface="+mn-ea"/>
                <a:cs typeface="+mn-cs"/>
              </a:rPr>
              <a:t>u</a:t>
            </a:r>
            <a:r>
              <a:rPr lang="sv-SE" sz="1200" i="0" kern="1200" dirty="0" smtClean="0">
                <a:solidFill>
                  <a:schemeClr val="tx1"/>
                </a:solidFill>
                <a:effectLst/>
                <a:latin typeface="Arial" charset="0"/>
                <a:ea typeface="+mn-ea"/>
                <a:cs typeface="+mn-cs"/>
              </a:rPr>
              <a:t>tvärdering av den nya betygsskalan samt kunskapskravens utformning, s. 74. </a:t>
            </a:r>
            <a:r>
              <a:rPr lang="sv-SE" sz="1000" dirty="0" smtClean="0"/>
              <a:t>Denna uppfattning är också vanligare bland lärare på högskoleförberedande program än på yrkesprogram.</a:t>
            </a:r>
          </a:p>
          <a:p>
            <a:pPr marL="0" marR="0" lvl="0" indent="0" algn="l" defTabSz="914400" rtl="0" eaLnBrk="0" fontAlgn="base" latinLnBrk="0" hangingPunct="0">
              <a:lnSpc>
                <a:spcPct val="100000"/>
              </a:lnSpc>
              <a:spcBef>
                <a:spcPct val="0"/>
              </a:spcBef>
              <a:spcAft>
                <a:spcPct val="0"/>
              </a:spcAft>
              <a:buClrTx/>
              <a:buSzTx/>
              <a:buFontTx/>
              <a:buNone/>
              <a:tabLst/>
              <a:defRPr/>
            </a:pPr>
            <a:r>
              <a:rPr lang="sv-SE" sz="1000" dirty="0" smtClean="0"/>
              <a:t>Emotionella aspekter samt aritmetisk värdering påvisas i</a:t>
            </a:r>
            <a:r>
              <a:rPr lang="sv-SE" sz="1000" baseline="0" dirty="0" smtClean="0"/>
              <a:t> Rinnes avhandling </a:t>
            </a:r>
            <a:r>
              <a:rPr lang="sv-SE" sz="1200" kern="1200" dirty="0" smtClean="0">
                <a:solidFill>
                  <a:schemeClr val="tx1"/>
                </a:solidFill>
                <a:effectLst/>
                <a:latin typeface="Arial" charset="0"/>
                <a:ea typeface="+mn-ea"/>
                <a:cs typeface="+mn-cs"/>
              </a:rPr>
              <a:t>(2014) </a:t>
            </a:r>
            <a:r>
              <a:rPr lang="sv-SE" sz="1200" i="1" kern="1200" dirty="0" smtClean="0">
                <a:solidFill>
                  <a:schemeClr val="tx1"/>
                </a:solidFill>
                <a:effectLst/>
                <a:latin typeface="Arial" charset="0"/>
                <a:ea typeface="+mn-ea"/>
                <a:cs typeface="+mn-cs"/>
              </a:rPr>
              <a:t>Pedagogisk takt i betygssamtal,</a:t>
            </a:r>
            <a:r>
              <a:rPr lang="sv-SE" sz="1200" i="1" kern="1200" baseline="0" dirty="0" smtClean="0">
                <a:solidFill>
                  <a:schemeClr val="tx1"/>
                </a:solidFill>
                <a:effectLst/>
                <a:latin typeface="Arial" charset="0"/>
                <a:ea typeface="+mn-ea"/>
                <a:cs typeface="+mn-cs"/>
              </a:rPr>
              <a:t> Korp </a:t>
            </a:r>
            <a:r>
              <a:rPr lang="sv-SE" sz="1200" kern="1200" dirty="0" smtClean="0">
                <a:solidFill>
                  <a:schemeClr val="tx1"/>
                </a:solidFill>
                <a:effectLst/>
                <a:latin typeface="Arial" charset="0"/>
                <a:ea typeface="+mn-ea"/>
                <a:cs typeface="+mn-cs"/>
              </a:rPr>
              <a:t>(2006). </a:t>
            </a:r>
            <a:r>
              <a:rPr lang="sv-SE" sz="1200" i="1" kern="1200" dirty="0" smtClean="0">
                <a:solidFill>
                  <a:schemeClr val="tx1"/>
                </a:solidFill>
                <a:effectLst/>
                <a:latin typeface="Arial" charset="0"/>
                <a:ea typeface="+mn-ea"/>
                <a:cs typeface="+mn-cs"/>
              </a:rPr>
              <a:t>Lika chanser i gymnasiet? En studie om betyg, nationella prov och social reproduktion.</a:t>
            </a:r>
          </a:p>
          <a:p>
            <a:pPr marL="0" marR="0" lvl="0" indent="0" algn="l" defTabSz="914400" rtl="0" eaLnBrk="0" fontAlgn="base" latinLnBrk="0" hangingPunct="0">
              <a:lnSpc>
                <a:spcPct val="100000"/>
              </a:lnSpc>
              <a:spcBef>
                <a:spcPct val="0"/>
              </a:spcBef>
              <a:spcAft>
                <a:spcPct val="0"/>
              </a:spcAft>
              <a:buClrTx/>
              <a:buSzTx/>
              <a:buFontTx/>
              <a:buNone/>
              <a:tabLst/>
              <a:defRPr/>
            </a:pPr>
            <a:r>
              <a:rPr lang="sv-SE" sz="1200" i="1" kern="1200" dirty="0" smtClean="0">
                <a:solidFill>
                  <a:schemeClr val="tx1"/>
                </a:solidFill>
                <a:effectLst/>
                <a:latin typeface="Arial" charset="0"/>
                <a:ea typeface="+mn-ea"/>
                <a:cs typeface="+mn-cs"/>
              </a:rPr>
              <a:t>Underrepresentation:</a:t>
            </a:r>
            <a:r>
              <a:rPr lang="sv-SE" sz="1200" i="1" kern="1200" baseline="0" dirty="0" smtClean="0">
                <a:solidFill>
                  <a:schemeClr val="tx1"/>
                </a:solidFill>
                <a:effectLst/>
                <a:latin typeface="Arial" charset="0"/>
                <a:ea typeface="+mn-ea"/>
                <a:cs typeface="+mn-cs"/>
              </a:rPr>
              <a:t> Klapp </a:t>
            </a:r>
            <a:r>
              <a:rPr lang="sv-SE" sz="1200" kern="1200" dirty="0" smtClean="0">
                <a:solidFill>
                  <a:schemeClr val="tx1"/>
                </a:solidFill>
                <a:effectLst/>
                <a:latin typeface="Arial" charset="0"/>
                <a:ea typeface="+mn-ea"/>
                <a:cs typeface="+mn-cs"/>
              </a:rPr>
              <a:t>(2015). </a:t>
            </a:r>
            <a:r>
              <a:rPr lang="sv-SE" sz="1200" i="1" kern="1200" dirty="0" smtClean="0">
                <a:solidFill>
                  <a:schemeClr val="tx1"/>
                </a:solidFill>
                <a:effectLst/>
                <a:latin typeface="Arial" charset="0"/>
                <a:ea typeface="+mn-ea"/>
                <a:cs typeface="+mn-cs"/>
              </a:rPr>
              <a:t>Bedömning, betyg och lärande</a:t>
            </a:r>
            <a:r>
              <a:rPr lang="sv-SE" sz="1200" kern="1200" dirty="0" smtClean="0">
                <a:solidFill>
                  <a:schemeClr val="tx1"/>
                </a:solidFill>
                <a:effectLst/>
                <a:latin typeface="Arial" charset="0"/>
                <a:ea typeface="+mn-ea"/>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endParaRPr lang="sv-SE" sz="1200" kern="1200" dirty="0" smtClean="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lang="sv-SE" sz="1200" kern="1200" dirty="0" smtClean="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lang="sv-SE" sz="1000" dirty="0" smtClean="0"/>
          </a:p>
          <a:p>
            <a:endParaRPr lang="sv-SE" sz="1000" b="0" i="0" u="none" kern="1200" dirty="0" smtClean="0">
              <a:solidFill>
                <a:schemeClr val="tx1"/>
              </a:solidFill>
              <a:effectLst/>
              <a:latin typeface="Arial" charset="0"/>
              <a:ea typeface="+mn-ea"/>
              <a:cs typeface="+mn-cs"/>
            </a:endParaRPr>
          </a:p>
        </p:txBody>
      </p:sp>
      <p:sp>
        <p:nvSpPr>
          <p:cNvPr id="4" name="Platshållare för bildnummer 3"/>
          <p:cNvSpPr>
            <a:spLocks noGrp="1"/>
          </p:cNvSpPr>
          <p:nvPr>
            <p:ph type="sldNum" sz="quarter" idx="10"/>
          </p:nvPr>
        </p:nvSpPr>
        <p:spPr/>
        <p:txBody>
          <a:bodyPr/>
          <a:lstStyle/>
          <a:p>
            <a:pPr>
              <a:defRPr/>
            </a:pPr>
            <a:fld id="{306B5BEC-FBD4-4200-AB2E-8A94ACB6B30E}" type="slidenum">
              <a:rPr lang="en-US" smtClean="0"/>
              <a:pPr>
                <a:defRPr/>
              </a:pPr>
              <a:t>2</a:t>
            </a:fld>
            <a:endParaRPr lang="en-US"/>
          </a:p>
        </p:txBody>
      </p:sp>
    </p:spTree>
    <p:extLst>
      <p:ext uri="{BB962C8B-B14F-4D97-AF65-F5344CB8AC3E}">
        <p14:creationId xmlns:p14="http://schemas.microsoft.com/office/powerpoint/2010/main" val="2402918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sv-SE" sz="1200" kern="1200" dirty="0" smtClean="0">
                <a:solidFill>
                  <a:schemeClr val="tx1"/>
                </a:solidFill>
                <a:effectLst/>
                <a:latin typeface="Arial" charset="0"/>
                <a:ea typeface="+mn-ea"/>
                <a:cs typeface="+mn-cs"/>
              </a:rPr>
              <a:t>I granskningen av betygssättning har vi både tittat på hur lärarna gör för att fånga ett underlag för betygssättning som är brett och varierat och hur de gör en allsidig bedömning av elevernas kunskaper. </a:t>
            </a:r>
            <a:r>
              <a:rPr lang="sv-SE" sz="1200" b="1" kern="1200" dirty="0" smtClean="0">
                <a:solidFill>
                  <a:schemeClr val="tx1"/>
                </a:solidFill>
                <a:effectLst/>
                <a:latin typeface="Arial" charset="0"/>
                <a:ea typeface="+mn-ea"/>
                <a:cs typeface="+mn-cs"/>
              </a:rPr>
              <a:t>I det ligger även hur de utformar bedömningsuppgifter och vilka kunskaper som testas i uppgifterna.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lang="sv-SE" sz="1200" b="1" kern="1200" dirty="0" smtClean="0">
              <a:solidFill>
                <a:schemeClr val="tx1"/>
              </a:solidFill>
              <a:effectLst/>
              <a:latin typeface="Arial" charset="0"/>
              <a:ea typeface="+mn-ea"/>
              <a:cs typeface="+mn-cs"/>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sv-SE" sz="1200" kern="1200" dirty="0" smtClean="0">
                <a:solidFill>
                  <a:schemeClr val="tx1"/>
                </a:solidFill>
                <a:effectLst/>
                <a:latin typeface="Arial" charset="0"/>
                <a:ea typeface="+mn-ea"/>
                <a:cs typeface="+mn-cs"/>
              </a:rPr>
              <a:t>I granskningen har vi besökt skolor som har eller har haft hög avvikelse mellan nationella prov och betyg. Vi har gått nära lärarnas resonemang om </a:t>
            </a:r>
            <a:r>
              <a:rPr lang="sv-SE" sz="1200" u="sng" kern="1200" dirty="0" smtClean="0">
                <a:solidFill>
                  <a:schemeClr val="tx1"/>
                </a:solidFill>
                <a:effectLst/>
                <a:latin typeface="Arial" charset="0"/>
                <a:ea typeface="+mn-ea"/>
                <a:cs typeface="+mn-cs"/>
              </a:rPr>
              <a:t>hur en helhetsbedömning av elevens kunskaper i praktiken går till för att belysa de svårigheter och problem som kan finnas i lärares betygssättningspraktik</a:t>
            </a:r>
            <a:r>
              <a:rPr lang="sv-SE" sz="1200" kern="1200" dirty="0" smtClean="0">
                <a:solidFill>
                  <a:schemeClr val="tx1"/>
                </a:solidFill>
                <a:effectLst/>
                <a:latin typeface="Arial" charset="0"/>
                <a:ea typeface="+mn-ea"/>
                <a:cs typeface="+mn-cs"/>
              </a:rPr>
              <a:t>. Vi vänder</a:t>
            </a:r>
            <a:r>
              <a:rPr lang="sv-SE" sz="1200" kern="1200" baseline="0" dirty="0" smtClean="0">
                <a:solidFill>
                  <a:schemeClr val="tx1"/>
                </a:solidFill>
                <a:effectLst/>
                <a:latin typeface="Arial" charset="0"/>
                <a:ea typeface="+mn-ea"/>
                <a:cs typeface="+mn-cs"/>
              </a:rPr>
              <a:t> oss till främst huvudman och inte till enskilda lärare, eftersom huvudmannen ytterst ansvarar för utbildningen. Men genom lärarna i granskningen har vi fått in värdefulla exempel på svårigheter som vi tänker är representativa. Vi tror därför att den här rapporten är intressant för lärare att ta del av.</a:t>
            </a:r>
            <a:endParaRPr lang="sv-SE" dirty="0"/>
          </a:p>
        </p:txBody>
      </p:sp>
      <p:sp>
        <p:nvSpPr>
          <p:cNvPr id="4" name="Platshållare för bildnummer 3"/>
          <p:cNvSpPr>
            <a:spLocks noGrp="1"/>
          </p:cNvSpPr>
          <p:nvPr>
            <p:ph type="sldNum" sz="quarter" idx="10"/>
          </p:nvPr>
        </p:nvSpPr>
        <p:spPr/>
        <p:txBody>
          <a:bodyPr/>
          <a:lstStyle/>
          <a:p>
            <a:pPr>
              <a:defRPr/>
            </a:pPr>
            <a:fld id="{306B5BEC-FBD4-4200-AB2E-8A94ACB6B30E}" type="slidenum">
              <a:rPr lang="en-US" smtClean="0"/>
              <a:pPr>
                <a:defRPr/>
              </a:pPr>
              <a:t>3</a:t>
            </a:fld>
            <a:endParaRPr lang="en-US"/>
          </a:p>
        </p:txBody>
      </p:sp>
    </p:spTree>
    <p:extLst>
      <p:ext uri="{BB962C8B-B14F-4D97-AF65-F5344CB8AC3E}">
        <p14:creationId xmlns:p14="http://schemas.microsoft.com/office/powerpoint/2010/main" val="40254893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sv-SE" sz="1200" kern="1200" baseline="0" dirty="0" smtClean="0">
                <a:solidFill>
                  <a:schemeClr val="tx1"/>
                </a:solidFill>
                <a:effectLst/>
                <a:latin typeface="Arial" charset="0"/>
                <a:ea typeface="+mn-ea"/>
                <a:cs typeface="+mn-cs"/>
              </a:rPr>
              <a:t>Ja och nej. Vi har sett att lärarna i granskningen är noga med att elevernas kunskaper prövas mer än en gång för varje del av kunskapskraven. Men, det är däremot vanligt att man inte utgår från </a:t>
            </a:r>
            <a:r>
              <a:rPr lang="sv-SE" sz="1200" kern="1200" dirty="0" smtClean="0">
                <a:solidFill>
                  <a:schemeClr val="tx1"/>
                </a:solidFill>
                <a:effectLst/>
                <a:latin typeface="Arial" charset="0"/>
                <a:ea typeface="+mn-ea"/>
                <a:cs typeface="+mn-cs"/>
              </a:rPr>
              <a:t>syfte och övergripande mål vid utformning av bedömningsuppgifter,</a:t>
            </a:r>
            <a:r>
              <a:rPr lang="sv-SE" sz="1200" kern="1200" baseline="0" dirty="0" smtClean="0">
                <a:solidFill>
                  <a:schemeClr val="tx1"/>
                </a:solidFill>
                <a:effectLst/>
                <a:latin typeface="Arial" charset="0"/>
                <a:ea typeface="+mn-ea"/>
                <a:cs typeface="+mn-cs"/>
              </a:rPr>
              <a:t> istället är det</a:t>
            </a:r>
            <a:r>
              <a:rPr lang="sv-SE" sz="1200" kern="1200" dirty="0" smtClean="0">
                <a:solidFill>
                  <a:schemeClr val="tx1"/>
                </a:solidFill>
                <a:effectLst/>
                <a:latin typeface="Arial" charset="0"/>
                <a:ea typeface="+mn-ea"/>
                <a:cs typeface="+mn-cs"/>
              </a:rPr>
              <a:t> kunskapskravens innehåll som till stor del blir</a:t>
            </a:r>
            <a:r>
              <a:rPr lang="sv-SE" sz="1200" kern="1200" baseline="0" dirty="0" smtClean="0">
                <a:solidFill>
                  <a:schemeClr val="tx1"/>
                </a:solidFill>
                <a:effectLst/>
                <a:latin typeface="Arial" charset="0"/>
                <a:ea typeface="+mn-ea"/>
                <a:cs typeface="+mn-cs"/>
              </a:rPr>
              <a:t> styrande.</a:t>
            </a:r>
            <a:r>
              <a:rPr lang="sv-SE" sz="1200" kern="1200" dirty="0" smtClean="0">
                <a:solidFill>
                  <a:schemeClr val="tx1"/>
                </a:solidFill>
                <a:effectLst/>
                <a:latin typeface="Arial" charset="0"/>
                <a:ea typeface="+mn-ea"/>
                <a:cs typeface="+mn-cs"/>
              </a:rPr>
              <a:t> Konsekvens: om lärarna inte inkluderar kursens syfte och övergripande mål i bedömningsuppgifter motsvarar inte underlaget hela ämnesplanens innehåll. Det finns därmed en risk att läraren i sin bedömning </a:t>
            </a:r>
            <a:r>
              <a:rPr lang="sv-SE" sz="1200" u="sng" kern="1200" dirty="0" smtClean="0">
                <a:solidFill>
                  <a:schemeClr val="tx1"/>
                </a:solidFill>
                <a:effectLst/>
                <a:latin typeface="Arial" charset="0"/>
                <a:ea typeface="+mn-ea"/>
                <a:cs typeface="+mn-cs"/>
              </a:rPr>
              <a:t>inte utgår från vad som är väsentligt kunnande i ämnet, utan istället fokuserar på detaljer i kunskapskraven. </a:t>
            </a:r>
            <a:endParaRPr lang="sv-SE" u="sng" dirty="0" smtClean="0"/>
          </a:p>
          <a:p>
            <a:endParaRPr lang="sv-SE" dirty="0"/>
          </a:p>
        </p:txBody>
      </p:sp>
      <p:sp>
        <p:nvSpPr>
          <p:cNvPr id="4" name="Platshållare för bildnummer 3"/>
          <p:cNvSpPr>
            <a:spLocks noGrp="1"/>
          </p:cNvSpPr>
          <p:nvPr>
            <p:ph type="sldNum" sz="quarter" idx="10"/>
          </p:nvPr>
        </p:nvSpPr>
        <p:spPr/>
        <p:txBody>
          <a:bodyPr/>
          <a:lstStyle/>
          <a:p>
            <a:pPr>
              <a:defRPr/>
            </a:pPr>
            <a:fld id="{BA7804CF-4CB1-416B-817A-ADBCC0B140BC}" type="slidenum">
              <a:rPr lang="en-US" smtClean="0"/>
              <a:pPr>
                <a:defRPr/>
              </a:pPr>
              <a:t>4</a:t>
            </a:fld>
            <a:endParaRPr lang="en-US"/>
          </a:p>
        </p:txBody>
      </p:sp>
    </p:spTree>
    <p:extLst>
      <p:ext uri="{BB962C8B-B14F-4D97-AF65-F5344CB8AC3E}">
        <p14:creationId xmlns:p14="http://schemas.microsoft.com/office/powerpoint/2010/main" val="22387994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smtClean="0">
                <a:solidFill>
                  <a:schemeClr val="tx1"/>
                </a:solidFill>
                <a:effectLst/>
                <a:latin typeface="Arial" charset="0"/>
                <a:ea typeface="+mn-ea"/>
                <a:cs typeface="+mn-cs"/>
              </a:rPr>
              <a:t>Bedömningsuppgifter:</a:t>
            </a:r>
            <a:r>
              <a:rPr lang="sv-SE" sz="1200" kern="1200" baseline="0" dirty="0" smtClean="0">
                <a:solidFill>
                  <a:schemeClr val="tx1"/>
                </a:solidFill>
                <a:effectLst/>
                <a:latin typeface="Arial" charset="0"/>
                <a:ea typeface="+mn-ea"/>
                <a:cs typeface="+mn-cs"/>
              </a:rPr>
              <a:t> B</a:t>
            </a:r>
            <a:r>
              <a:rPr lang="sv-SE" sz="1200" kern="1200" dirty="0" smtClean="0">
                <a:solidFill>
                  <a:schemeClr val="tx1"/>
                </a:solidFill>
                <a:effectLst/>
                <a:latin typeface="Arial" charset="0"/>
                <a:ea typeface="+mn-ea"/>
                <a:cs typeface="+mn-cs"/>
              </a:rPr>
              <a:t>redd och variation i underlaget blir begränsat då uppgifterna i kursen och på det nationella provet blir snarlika. Samma typ av muntliga och skriftliga uppgifter upprepas, istället för att ge eleverna olika texttyper och olika situationer</a:t>
            </a:r>
            <a:r>
              <a:rPr lang="sv-SE" sz="1200" kern="1200" baseline="0" dirty="0" smtClean="0">
                <a:solidFill>
                  <a:schemeClr val="tx1"/>
                </a:solidFill>
                <a:effectLst/>
                <a:latin typeface="Arial" charset="0"/>
                <a:ea typeface="+mn-ea"/>
                <a:cs typeface="+mn-cs"/>
              </a:rPr>
              <a:t> för muntlig framställning. </a:t>
            </a:r>
          </a:p>
          <a:p>
            <a:endParaRPr lang="sv-SE" sz="1200" kern="1200" baseline="0" dirty="0" smtClean="0">
              <a:solidFill>
                <a:schemeClr val="tx1"/>
              </a:solidFill>
              <a:effectLst/>
              <a:latin typeface="Arial" charset="0"/>
              <a:ea typeface="+mn-ea"/>
              <a:cs typeface="+mn-cs"/>
            </a:endParaRPr>
          </a:p>
          <a:p>
            <a:r>
              <a:rPr lang="sv-SE" sz="1200" kern="1200" baseline="0" dirty="0" smtClean="0">
                <a:solidFill>
                  <a:schemeClr val="tx1"/>
                </a:solidFill>
                <a:effectLst/>
                <a:latin typeface="Arial" charset="0"/>
                <a:ea typeface="+mn-ea"/>
                <a:cs typeface="+mn-cs"/>
              </a:rPr>
              <a:t>Både undervisning och bedömning fragmenteras till de detaljer som uttrycks i kunskapskraven istället för att ta utgångspunkt i hela ämnesplanens bredd. I bedömning inför betygssättning kan vi se fragmenteringens konsekvenser då enstaka prestationer ibland på ett mekaniskt sätt prickas av som ”bevis för kunskap” istället för att läraren ser till helheten i de kunskaper som eleven visat.</a:t>
            </a:r>
            <a:endParaRPr lang="sv-SE" dirty="0"/>
          </a:p>
        </p:txBody>
      </p:sp>
      <p:sp>
        <p:nvSpPr>
          <p:cNvPr id="4" name="Platshållare för bildnummer 3"/>
          <p:cNvSpPr>
            <a:spLocks noGrp="1"/>
          </p:cNvSpPr>
          <p:nvPr>
            <p:ph type="sldNum" sz="quarter" idx="10"/>
          </p:nvPr>
        </p:nvSpPr>
        <p:spPr/>
        <p:txBody>
          <a:bodyPr/>
          <a:lstStyle/>
          <a:p>
            <a:pPr>
              <a:defRPr/>
            </a:pPr>
            <a:fld id="{BA7804CF-4CB1-416B-817A-ADBCC0B140BC}" type="slidenum">
              <a:rPr lang="en-US" smtClean="0"/>
              <a:pPr>
                <a:defRPr/>
              </a:pPr>
              <a:t>5</a:t>
            </a:fld>
            <a:endParaRPr lang="en-US"/>
          </a:p>
        </p:txBody>
      </p:sp>
    </p:spTree>
    <p:extLst>
      <p:ext uri="{BB962C8B-B14F-4D97-AF65-F5344CB8AC3E}">
        <p14:creationId xmlns:p14="http://schemas.microsoft.com/office/powerpoint/2010/main" val="2324478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smtClean="0">
                <a:solidFill>
                  <a:schemeClr val="tx1"/>
                </a:solidFill>
                <a:effectLst/>
                <a:latin typeface="Arial" charset="0"/>
                <a:ea typeface="+mn-ea"/>
                <a:cs typeface="+mn-cs"/>
              </a:rPr>
              <a:t>Konsekvens:</a:t>
            </a:r>
            <a:r>
              <a:rPr lang="sv-SE" sz="1200" kern="1200" baseline="0" dirty="0" smtClean="0">
                <a:solidFill>
                  <a:schemeClr val="tx1"/>
                </a:solidFill>
                <a:effectLst/>
                <a:latin typeface="Arial" charset="0"/>
                <a:ea typeface="+mn-ea"/>
                <a:cs typeface="+mn-cs"/>
              </a:rPr>
              <a:t> </a:t>
            </a:r>
            <a:r>
              <a:rPr lang="sv-SE" sz="1200" kern="1200" dirty="0" smtClean="0">
                <a:solidFill>
                  <a:schemeClr val="tx1"/>
                </a:solidFill>
                <a:effectLst/>
                <a:latin typeface="Arial" charset="0"/>
                <a:ea typeface="+mn-ea"/>
                <a:cs typeface="+mn-cs"/>
              </a:rPr>
              <a:t>elever på flera skolor i stor utsträckning </a:t>
            </a:r>
            <a:r>
              <a:rPr lang="sv-SE" sz="1200" u="sng" kern="1200" dirty="0" smtClean="0">
                <a:solidFill>
                  <a:schemeClr val="tx1"/>
                </a:solidFill>
                <a:effectLst/>
                <a:latin typeface="Arial" charset="0"/>
                <a:ea typeface="+mn-ea"/>
                <a:cs typeface="+mn-cs"/>
              </a:rPr>
              <a:t>uteblir från det nationella provet </a:t>
            </a:r>
            <a:r>
              <a:rPr lang="sv-SE" sz="1200" kern="1200" dirty="0" smtClean="0">
                <a:solidFill>
                  <a:schemeClr val="tx1"/>
                </a:solidFill>
                <a:effectLst/>
                <a:latin typeface="Arial" charset="0"/>
                <a:ea typeface="+mn-ea"/>
                <a:cs typeface="+mn-cs"/>
              </a:rPr>
              <a:t>då de inte vill riskera att prestera sämre än vad de gjort vid tidigare examinationstillfällen.  Elevernas frånvaro vid nationella provet gör att lärarna går miste om ett ändamålsenligt och väl utprövat bedömningsunderlag. </a:t>
            </a:r>
            <a:r>
              <a:rPr lang="sv-SE" sz="1200" u="sng" kern="1200" dirty="0" smtClean="0">
                <a:solidFill>
                  <a:schemeClr val="tx1"/>
                </a:solidFill>
                <a:effectLst/>
                <a:latin typeface="Arial" charset="0"/>
                <a:ea typeface="+mn-ea"/>
                <a:cs typeface="+mn-cs"/>
              </a:rPr>
              <a:t>Underlaget som helhet blir mindre brett och varierat.</a:t>
            </a:r>
          </a:p>
          <a:p>
            <a:r>
              <a:rPr lang="sv-SE" sz="1200" kern="1200" dirty="0" smtClean="0">
                <a:solidFill>
                  <a:schemeClr val="tx1"/>
                </a:solidFill>
                <a:effectLst/>
                <a:latin typeface="Arial" charset="0"/>
                <a:ea typeface="+mn-ea"/>
                <a:cs typeface="+mn-cs"/>
              </a:rPr>
              <a:t> </a:t>
            </a:r>
          </a:p>
          <a:p>
            <a:r>
              <a:rPr lang="sv-SE" sz="1200" kern="1200" dirty="0" smtClean="0">
                <a:solidFill>
                  <a:schemeClr val="tx1"/>
                </a:solidFill>
                <a:effectLst/>
                <a:latin typeface="Arial" charset="0"/>
                <a:ea typeface="+mn-ea"/>
                <a:cs typeface="+mn-cs"/>
              </a:rPr>
              <a:t>Lärare</a:t>
            </a:r>
            <a:r>
              <a:rPr lang="sv-SE" sz="1200" kern="1200" baseline="0" dirty="0" smtClean="0">
                <a:solidFill>
                  <a:schemeClr val="tx1"/>
                </a:solidFill>
                <a:effectLst/>
                <a:latin typeface="Arial" charset="0"/>
                <a:ea typeface="+mn-ea"/>
                <a:cs typeface="+mn-cs"/>
              </a:rPr>
              <a:t> </a:t>
            </a:r>
            <a:r>
              <a:rPr lang="sv-SE" sz="1200" kern="1200" dirty="0" smtClean="0">
                <a:solidFill>
                  <a:schemeClr val="tx1"/>
                </a:solidFill>
                <a:effectLst/>
                <a:latin typeface="Arial" charset="0"/>
                <a:ea typeface="+mn-ea"/>
                <a:cs typeface="+mn-cs"/>
              </a:rPr>
              <a:t>ifrågasätter</a:t>
            </a:r>
            <a:r>
              <a:rPr lang="sv-SE" sz="1200" kern="1200" baseline="0" dirty="0" smtClean="0">
                <a:solidFill>
                  <a:schemeClr val="tx1"/>
                </a:solidFill>
                <a:effectLst/>
                <a:latin typeface="Arial" charset="0"/>
                <a:ea typeface="+mn-ea"/>
                <a:cs typeface="+mn-cs"/>
              </a:rPr>
              <a:t> </a:t>
            </a:r>
            <a:r>
              <a:rPr lang="sv-SE" sz="1200" kern="1200" dirty="0" smtClean="0">
                <a:solidFill>
                  <a:schemeClr val="tx1"/>
                </a:solidFill>
                <a:effectLst/>
                <a:latin typeface="Arial" charset="0"/>
                <a:ea typeface="+mn-ea"/>
                <a:cs typeface="+mn-cs"/>
              </a:rPr>
              <a:t>resultaten på det nationella provet. </a:t>
            </a:r>
          </a:p>
          <a:p>
            <a:pPr marL="171450" indent="-171450">
              <a:buFont typeface="Arial" panose="020B0604020202020204" pitchFamily="34" charset="0"/>
              <a:buChar char="•"/>
            </a:pPr>
            <a:r>
              <a:rPr lang="sv-SE" sz="1200" u="sng" kern="1200" dirty="0" smtClean="0">
                <a:solidFill>
                  <a:schemeClr val="tx1"/>
                </a:solidFill>
                <a:effectLst/>
                <a:latin typeface="Arial" charset="0"/>
                <a:ea typeface="+mn-ea"/>
                <a:cs typeface="+mn-cs"/>
              </a:rPr>
              <a:t>elever blir nervösa av provets utformning och genomförande</a:t>
            </a:r>
            <a:r>
              <a:rPr lang="sv-SE" sz="1200" kern="1200" dirty="0" smtClean="0">
                <a:solidFill>
                  <a:schemeClr val="tx1"/>
                </a:solidFill>
                <a:effectLst/>
                <a:latin typeface="Arial" charset="0"/>
                <a:ea typeface="+mn-ea"/>
                <a:cs typeface="+mn-cs"/>
              </a:rPr>
              <a:t> och därför presterar sämre än vanligt. </a:t>
            </a:r>
          </a:p>
          <a:p>
            <a:pPr marL="171450" indent="-171450">
              <a:buFont typeface="Arial" panose="020B0604020202020204" pitchFamily="34" charset="0"/>
              <a:buChar char="•"/>
            </a:pPr>
            <a:r>
              <a:rPr lang="sv-SE" sz="1200" kern="1200" dirty="0" smtClean="0">
                <a:solidFill>
                  <a:schemeClr val="tx1"/>
                </a:solidFill>
                <a:effectLst/>
                <a:latin typeface="Arial" charset="0"/>
                <a:ea typeface="+mn-ea"/>
                <a:cs typeface="+mn-cs"/>
              </a:rPr>
              <a:t>Resultatet fungerar inte som ett fullt giltigt underlag för betygssättning på grund av </a:t>
            </a:r>
            <a:r>
              <a:rPr lang="sv-SE" sz="1200" u="sng" kern="1200" dirty="0" smtClean="0">
                <a:solidFill>
                  <a:schemeClr val="tx1"/>
                </a:solidFill>
                <a:effectLst/>
                <a:latin typeface="Arial" charset="0"/>
                <a:ea typeface="+mn-ea"/>
                <a:cs typeface="+mn-cs"/>
              </a:rPr>
              <a:t>provets utformning</a:t>
            </a:r>
            <a:r>
              <a:rPr lang="sv-SE" sz="1200" kern="1200" dirty="0" smtClean="0">
                <a:solidFill>
                  <a:schemeClr val="tx1"/>
                </a:solidFill>
                <a:effectLst/>
                <a:latin typeface="Arial" charset="0"/>
                <a:ea typeface="+mn-ea"/>
                <a:cs typeface="+mn-cs"/>
              </a:rPr>
              <a:t>. </a:t>
            </a:r>
          </a:p>
          <a:p>
            <a:pPr marL="171450" indent="-171450">
              <a:buFont typeface="Arial" panose="020B0604020202020204" pitchFamily="34" charset="0"/>
              <a:buChar char="•"/>
            </a:pPr>
            <a:r>
              <a:rPr lang="sv-SE" sz="1200" u="sng" kern="1200" dirty="0" smtClean="0">
                <a:solidFill>
                  <a:schemeClr val="tx1"/>
                </a:solidFill>
                <a:effectLst/>
                <a:latin typeface="Arial" charset="0"/>
                <a:ea typeface="+mn-ea"/>
                <a:cs typeface="+mn-cs"/>
              </a:rPr>
              <a:t>Extern rättning</a:t>
            </a:r>
            <a:r>
              <a:rPr lang="sv-SE" sz="1200" u="sng" kern="1200" baseline="0" dirty="0" smtClean="0">
                <a:solidFill>
                  <a:schemeClr val="tx1"/>
                </a:solidFill>
                <a:effectLst/>
                <a:latin typeface="Arial" charset="0"/>
                <a:ea typeface="+mn-ea"/>
                <a:cs typeface="+mn-cs"/>
              </a:rPr>
              <a:t> upplevs inte tillförlitlig</a:t>
            </a:r>
            <a:r>
              <a:rPr lang="sv-SE" sz="1200" kern="1200" baseline="0" dirty="0" smtClean="0">
                <a:solidFill>
                  <a:schemeClr val="tx1"/>
                </a:solidFill>
                <a:effectLst/>
                <a:latin typeface="Arial" charset="0"/>
                <a:ea typeface="+mn-ea"/>
                <a:cs typeface="+mn-cs"/>
              </a:rPr>
              <a:t>. </a:t>
            </a:r>
          </a:p>
          <a:p>
            <a:endParaRPr lang="sv-SE" sz="1200" kern="1200" baseline="0" dirty="0" smtClean="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lang="sv-SE" kern="1200" dirty="0" smtClean="0">
                <a:latin typeface="Arial" charset="0"/>
              </a:rPr>
              <a:t>. </a:t>
            </a:r>
          </a:p>
          <a:p>
            <a:endParaRPr lang="sv-SE" sz="1200" kern="1200" baseline="0" dirty="0" smtClean="0">
              <a:solidFill>
                <a:schemeClr val="tx1"/>
              </a:solidFill>
              <a:effectLst/>
              <a:latin typeface="Arial" charset="0"/>
              <a:ea typeface="+mn-ea"/>
              <a:cs typeface="+mn-cs"/>
            </a:endParaRPr>
          </a:p>
          <a:p>
            <a:endParaRPr lang="sv-SE" sz="1200" kern="1200" dirty="0" smtClean="0">
              <a:solidFill>
                <a:schemeClr val="tx1"/>
              </a:solidFill>
              <a:effectLst/>
              <a:latin typeface="Arial" charset="0"/>
              <a:ea typeface="+mn-ea"/>
              <a:cs typeface="+mn-cs"/>
            </a:endParaRPr>
          </a:p>
          <a:p>
            <a:r>
              <a:rPr lang="sv-SE" sz="1200" kern="1200" dirty="0" smtClean="0">
                <a:solidFill>
                  <a:schemeClr val="tx1"/>
                </a:solidFill>
                <a:effectLst/>
                <a:latin typeface="Arial" charset="0"/>
                <a:ea typeface="+mn-ea"/>
                <a:cs typeface="+mn-cs"/>
              </a:rPr>
              <a:t> </a:t>
            </a:r>
          </a:p>
          <a:p>
            <a:r>
              <a:rPr lang="sv-SE" sz="1200" kern="1200" dirty="0" smtClean="0">
                <a:solidFill>
                  <a:schemeClr val="tx1"/>
                </a:solidFill>
                <a:effectLst/>
                <a:latin typeface="Arial" charset="0"/>
                <a:ea typeface="+mn-ea"/>
                <a:cs typeface="+mn-cs"/>
              </a:rPr>
              <a:t> </a:t>
            </a:r>
          </a:p>
          <a:p>
            <a:endParaRPr lang="sv-SE" dirty="0"/>
          </a:p>
        </p:txBody>
      </p:sp>
      <p:sp>
        <p:nvSpPr>
          <p:cNvPr id="4" name="Platshållare för bildnummer 3"/>
          <p:cNvSpPr>
            <a:spLocks noGrp="1"/>
          </p:cNvSpPr>
          <p:nvPr>
            <p:ph type="sldNum" sz="quarter" idx="10"/>
          </p:nvPr>
        </p:nvSpPr>
        <p:spPr/>
        <p:txBody>
          <a:bodyPr/>
          <a:lstStyle/>
          <a:p>
            <a:pPr>
              <a:defRPr/>
            </a:pPr>
            <a:fld id="{BA7804CF-4CB1-416B-817A-ADBCC0B140BC}" type="slidenum">
              <a:rPr lang="en-US" smtClean="0"/>
              <a:pPr>
                <a:defRPr/>
              </a:pPr>
              <a:t>6</a:t>
            </a:fld>
            <a:endParaRPr lang="en-US"/>
          </a:p>
        </p:txBody>
      </p:sp>
    </p:spTree>
    <p:extLst>
      <p:ext uri="{BB962C8B-B14F-4D97-AF65-F5344CB8AC3E}">
        <p14:creationId xmlns:p14="http://schemas.microsoft.com/office/powerpoint/2010/main" val="2213774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smtClean="0">
                <a:solidFill>
                  <a:schemeClr val="tx1"/>
                </a:solidFill>
                <a:effectLst/>
                <a:latin typeface="Arial" charset="0"/>
                <a:ea typeface="+mn-ea"/>
                <a:cs typeface="+mn-cs"/>
              </a:rPr>
              <a:t>Samverkan och sambedömning i de besökta skolorna främst sker kring bedömning av nationella prov och i viss mån tolkning av enstaka elevprestationer. I övrigt är sambedömning kring betygssättning mycket begränsad. </a:t>
            </a:r>
          </a:p>
          <a:p>
            <a:endParaRPr lang="sv-SE" sz="1200" kern="1200" dirty="0" smtClean="0">
              <a:solidFill>
                <a:schemeClr val="tx1"/>
              </a:solidFill>
              <a:effectLst/>
              <a:latin typeface="Arial" charset="0"/>
              <a:ea typeface="+mn-ea"/>
              <a:cs typeface="+mn-cs"/>
            </a:endParaRPr>
          </a:p>
          <a:p>
            <a:r>
              <a:rPr lang="sv-SE" kern="1200" dirty="0" smtClean="0">
                <a:latin typeface="Arial" charset="0"/>
              </a:rPr>
              <a:t>På tre fjärdedelar av skolorna görs det ingen analys av relationen mellan kursbetyg och resultaten på det nationella provet i svenska 3</a:t>
            </a:r>
            <a:endParaRPr lang="sv-SE" sz="1200" kern="1200" dirty="0" smtClean="0">
              <a:solidFill>
                <a:schemeClr val="tx1"/>
              </a:solidFill>
              <a:effectLst/>
              <a:latin typeface="Arial" charset="0"/>
              <a:ea typeface="+mn-ea"/>
              <a:cs typeface="+mn-cs"/>
            </a:endParaRPr>
          </a:p>
          <a:p>
            <a:endParaRPr lang="sv-SE" sz="1200" kern="1200" dirty="0" smtClean="0">
              <a:solidFill>
                <a:schemeClr val="tx1"/>
              </a:solidFill>
              <a:effectLst/>
              <a:latin typeface="Arial" charset="0"/>
              <a:ea typeface="+mn-ea"/>
              <a:cs typeface="+mn-cs"/>
            </a:endParaRPr>
          </a:p>
          <a:p>
            <a:r>
              <a:rPr lang="sv-SE" sz="1200" kern="1200" dirty="0" smtClean="0">
                <a:solidFill>
                  <a:schemeClr val="tx1"/>
                </a:solidFill>
                <a:effectLst/>
                <a:latin typeface="Arial" charset="0"/>
                <a:ea typeface="+mn-ea"/>
                <a:cs typeface="+mn-cs"/>
              </a:rPr>
              <a:t>Lärarna har sällan samsyn om vad det innebär att ett underlag ska vara brett och varierat eller hur de kan säkerställa att det sker en allsidig utvärdering vid betygssättning. </a:t>
            </a:r>
          </a:p>
          <a:p>
            <a:r>
              <a:rPr lang="sv-SE" sz="1200" kern="1200" dirty="0" smtClean="0">
                <a:solidFill>
                  <a:schemeClr val="tx1"/>
                </a:solidFill>
                <a:effectLst/>
                <a:latin typeface="Arial" charset="0"/>
                <a:ea typeface="+mn-ea"/>
                <a:cs typeface="+mn-cs"/>
              </a:rPr>
              <a:t>Konsekvens: lärarna kommer fram till olika slutsatser, olika tillvägagångssätt kan få genomslag vid helhetsbedömningen på samma skola. Denna brist på samverkan mellan lärare riskerar att leda till att </a:t>
            </a:r>
            <a:r>
              <a:rPr lang="sv-SE" sz="1200" u="sng" kern="1200" dirty="0" smtClean="0">
                <a:solidFill>
                  <a:schemeClr val="tx1"/>
                </a:solidFill>
                <a:effectLst/>
                <a:latin typeface="Arial" charset="0"/>
                <a:ea typeface="+mn-ea"/>
                <a:cs typeface="+mn-cs"/>
              </a:rPr>
              <a:t>elevers betyg beror på vilken lärare det är som sätter betyget</a:t>
            </a:r>
            <a:r>
              <a:rPr lang="sv-SE" sz="1200" kern="1200" dirty="0" smtClean="0">
                <a:solidFill>
                  <a:schemeClr val="tx1"/>
                </a:solidFill>
                <a:effectLst/>
                <a:latin typeface="Arial" charset="0"/>
                <a:ea typeface="+mn-ea"/>
                <a:cs typeface="+mn-cs"/>
              </a:rPr>
              <a:t>. </a:t>
            </a:r>
            <a:endParaRPr lang="sv-SE" sz="1200" kern="1200" dirty="0">
              <a:solidFill>
                <a:schemeClr val="tx1"/>
              </a:solidFill>
              <a:effectLst/>
              <a:latin typeface="Arial" charset="0"/>
              <a:ea typeface="+mn-ea"/>
              <a:cs typeface="+mn-cs"/>
            </a:endParaRPr>
          </a:p>
        </p:txBody>
      </p:sp>
      <p:sp>
        <p:nvSpPr>
          <p:cNvPr id="4" name="Platshållare för bildnummer 3"/>
          <p:cNvSpPr>
            <a:spLocks noGrp="1"/>
          </p:cNvSpPr>
          <p:nvPr>
            <p:ph type="sldNum" sz="quarter" idx="10"/>
          </p:nvPr>
        </p:nvSpPr>
        <p:spPr/>
        <p:txBody>
          <a:bodyPr/>
          <a:lstStyle/>
          <a:p>
            <a:pPr>
              <a:defRPr/>
            </a:pPr>
            <a:fld id="{BA7804CF-4CB1-416B-817A-ADBCC0B140BC}" type="slidenum">
              <a:rPr lang="en-US" smtClean="0"/>
              <a:pPr>
                <a:defRPr/>
              </a:pPr>
              <a:t>7</a:t>
            </a:fld>
            <a:endParaRPr lang="en-US"/>
          </a:p>
        </p:txBody>
      </p:sp>
    </p:spTree>
    <p:extLst>
      <p:ext uri="{BB962C8B-B14F-4D97-AF65-F5344CB8AC3E}">
        <p14:creationId xmlns:p14="http://schemas.microsoft.com/office/powerpoint/2010/main" val="286367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596244" y="3974316"/>
            <a:ext cx="8280000" cy="532800"/>
          </a:xfrm>
        </p:spPr>
        <p:txBody>
          <a:bodyPr/>
          <a:lstStyle>
            <a:lvl1pPr>
              <a:defRPr sz="4400">
                <a:solidFill>
                  <a:srgbClr val="006399"/>
                </a:solidFill>
              </a:defRPr>
            </a:lvl1pPr>
          </a:lstStyle>
          <a:p>
            <a:r>
              <a:rPr lang="sv-SE" smtClean="0"/>
              <a:t>Klicka här för att ändra format</a:t>
            </a:r>
            <a:endParaRPr lang="sv-SE" dirty="0"/>
          </a:p>
        </p:txBody>
      </p:sp>
      <p:sp>
        <p:nvSpPr>
          <p:cNvPr id="3" name="Underrubrik 2"/>
          <p:cNvSpPr>
            <a:spLocks noGrp="1"/>
          </p:cNvSpPr>
          <p:nvPr>
            <p:ph type="subTitle" idx="1"/>
          </p:nvPr>
        </p:nvSpPr>
        <p:spPr>
          <a:xfrm>
            <a:off x="596244" y="4746104"/>
            <a:ext cx="8280000" cy="864096"/>
          </a:xfrm>
        </p:spPr>
        <p:txBody>
          <a:bodyPr/>
          <a:lstStyle>
            <a:lvl1pPr marL="0" indent="0" algn="l">
              <a:buNone/>
              <a:defRPr sz="2000" b="0">
                <a:solidFill>
                  <a:schemeClr val="bg2">
                    <a:lumMod val="75000"/>
                  </a:schemeClr>
                </a:solidFill>
                <a:latin typeface="Century Gothic" panose="020B0502020202020204"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smtClean="0"/>
              <a:t>Klicka här för att ändra format på underrubrik i bakgrunden</a:t>
            </a:r>
            <a:endParaRPr lang="sv-SE" dirty="0"/>
          </a:p>
        </p:txBody>
      </p:sp>
      <p:pic>
        <p:nvPicPr>
          <p:cNvPr id="4" name="Bildobjekt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864" y="5610200"/>
            <a:ext cx="9589640" cy="520581"/>
          </a:xfrm>
          <a:prstGeom prst="rect">
            <a:avLst/>
          </a:prstGeom>
        </p:spPr>
      </p:pic>
    </p:spTree>
    <p:extLst>
      <p:ext uri="{BB962C8B-B14F-4D97-AF65-F5344CB8AC3E}">
        <p14:creationId xmlns:p14="http://schemas.microsoft.com/office/powerpoint/2010/main" val="224712232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sz="3800" b="1">
                <a:solidFill>
                  <a:srgbClr val="006399"/>
                </a:solidFill>
              </a:defRPr>
            </a:lvl1pPr>
          </a:lstStyle>
          <a:p>
            <a:r>
              <a:rPr lang="sv-SE" smtClean="0"/>
              <a:t>Klicka här för att ändra format</a:t>
            </a:r>
            <a:endParaRPr lang="sv-SE" dirty="0"/>
          </a:p>
        </p:txBody>
      </p:sp>
      <p:sp>
        <p:nvSpPr>
          <p:cNvPr id="3" name="Platshållare för innehåll 2"/>
          <p:cNvSpPr>
            <a:spLocks noGrp="1"/>
          </p:cNvSpPr>
          <p:nvPr>
            <p:ph idx="1"/>
          </p:nvPr>
        </p:nvSpPr>
        <p:spPr/>
        <p:txBody>
          <a:bodyPr/>
          <a:lstStyle>
            <a:lvl1pPr>
              <a:defRPr>
                <a:solidFill>
                  <a:schemeClr val="tx1"/>
                </a:solidFill>
                <a:latin typeface="Calibri Light" panose="020F0302020204030204" pitchFamily="34" charset="0"/>
                <a:cs typeface="Calibri Light" panose="020F0302020204030204" pitchFamily="34" charset="0"/>
              </a:defRPr>
            </a:lvl1pPr>
            <a:lvl2pPr>
              <a:defRPr>
                <a:solidFill>
                  <a:schemeClr val="tx1"/>
                </a:solidFill>
                <a:latin typeface="Calibri Light" panose="020F0302020204030204" pitchFamily="34" charset="0"/>
                <a:cs typeface="Calibri Light" panose="020F0302020204030204" pitchFamily="34" charset="0"/>
              </a:defRPr>
            </a:lvl2pPr>
            <a:lvl3pPr>
              <a:defRPr>
                <a:solidFill>
                  <a:schemeClr val="tx1"/>
                </a:solidFill>
                <a:latin typeface="Calibri Light" panose="020F0302020204030204" pitchFamily="34" charset="0"/>
                <a:cs typeface="Calibri Light" panose="020F0302020204030204" pitchFamily="34" charset="0"/>
              </a:defRPr>
            </a:lvl3pPr>
            <a:lvl4pPr>
              <a:defRPr>
                <a:solidFill>
                  <a:schemeClr val="tx1"/>
                </a:solidFill>
                <a:latin typeface="Calibri Light" panose="020F0302020204030204" pitchFamily="34" charset="0"/>
                <a:cs typeface="Calibri Light" panose="020F0302020204030204" pitchFamily="34" charset="0"/>
              </a:defRPr>
            </a:lvl4pPr>
            <a:lvl5pPr>
              <a:defRPr>
                <a:solidFill>
                  <a:schemeClr val="tx1"/>
                </a:solidFill>
                <a:latin typeface="Calibri Light" panose="020F0302020204030204" pitchFamily="34" charset="0"/>
                <a:cs typeface="Calibri Light" panose="020F0302020204030204" pitchFamily="34" charset="0"/>
              </a:defRPr>
            </a:lvl5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624"/>
            <a:ext cx="5305852" cy="288032"/>
          </a:xfrm>
          <a:prstGeom prst="rect">
            <a:avLst/>
          </a:prstGeom>
        </p:spPr>
      </p:pic>
    </p:spTree>
    <p:extLst>
      <p:ext uri="{BB962C8B-B14F-4D97-AF65-F5344CB8AC3E}">
        <p14:creationId xmlns:p14="http://schemas.microsoft.com/office/powerpoint/2010/main" val="173913260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nbar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sz="3800"/>
            </a:lvl1pPr>
          </a:lstStyle>
          <a:p>
            <a:r>
              <a:rPr lang="sv-SE" smtClean="0"/>
              <a:t>Klicka här för att ändra format</a:t>
            </a:r>
            <a:endParaRPr lang="en-US" dirty="0"/>
          </a:p>
        </p:txBody>
      </p:sp>
    </p:spTree>
    <p:extLst>
      <p:ext uri="{BB962C8B-B14F-4D97-AF65-F5344CB8AC3E}">
        <p14:creationId xmlns:p14="http://schemas.microsoft.com/office/powerpoint/2010/main" val="179654630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276557630"/>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914400" y="774700"/>
            <a:ext cx="8280400"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8100" tIns="38100" rIns="38100" bIns="38100" numCol="1" anchor="t" anchorCtr="0" compatLnSpc="1">
            <a:prstTxWarp prst="textNoShape">
              <a:avLst/>
            </a:prstTxWarp>
          </a:bodyPr>
          <a:lstStyle/>
          <a:p>
            <a:pPr lvl="0"/>
            <a:r>
              <a:rPr lang="en-US" dirty="0" smtClean="0"/>
              <a:t>Klicka </a:t>
            </a:r>
            <a:r>
              <a:rPr lang="en-US" dirty="0" err="1" smtClean="0"/>
              <a:t>här</a:t>
            </a:r>
            <a:r>
              <a:rPr lang="en-US" dirty="0" smtClean="0"/>
              <a:t> </a:t>
            </a:r>
            <a:r>
              <a:rPr lang="en-US" dirty="0" err="1" smtClean="0"/>
              <a:t>för</a:t>
            </a:r>
            <a:r>
              <a:rPr lang="en-US" dirty="0" smtClean="0"/>
              <a:t> </a:t>
            </a:r>
            <a:r>
              <a:rPr lang="en-US" dirty="0" err="1" smtClean="0"/>
              <a:t>att</a:t>
            </a:r>
            <a:r>
              <a:rPr lang="en-US" dirty="0" smtClean="0"/>
              <a:t> </a:t>
            </a:r>
            <a:r>
              <a:rPr lang="en-US" dirty="0" err="1" smtClean="0"/>
              <a:t>ändra</a:t>
            </a:r>
            <a:r>
              <a:rPr lang="en-US" dirty="0" smtClean="0"/>
              <a:t> format</a:t>
            </a:r>
          </a:p>
        </p:txBody>
      </p:sp>
      <p:sp>
        <p:nvSpPr>
          <p:cNvPr id="1027" name="Rectangle 4"/>
          <p:cNvSpPr>
            <a:spLocks noGrp="1" noChangeArrowheads="1"/>
          </p:cNvSpPr>
          <p:nvPr>
            <p:ph type="body" idx="1"/>
          </p:nvPr>
        </p:nvSpPr>
        <p:spPr bwMode="auto">
          <a:xfrm>
            <a:off x="914400" y="2057400"/>
            <a:ext cx="82804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8100" tIns="38100" rIns="38100" bIns="38100" numCol="1" anchor="t" anchorCtr="0" compatLnSpc="1">
            <a:prstTxWarp prst="textNoShape">
              <a:avLst/>
            </a:prstTxWarp>
          </a:bodyPr>
          <a:lstStyle/>
          <a:p>
            <a:pPr lvl="0"/>
            <a:r>
              <a:rPr lang="en-US" dirty="0" smtClean="0"/>
              <a:t>Klicka </a:t>
            </a:r>
            <a:r>
              <a:rPr lang="en-US" dirty="0" err="1" smtClean="0"/>
              <a:t>här</a:t>
            </a:r>
            <a:r>
              <a:rPr lang="en-US" dirty="0" smtClean="0"/>
              <a:t> </a:t>
            </a:r>
            <a:r>
              <a:rPr lang="en-US" dirty="0" err="1" smtClean="0"/>
              <a:t>för</a:t>
            </a:r>
            <a:r>
              <a:rPr lang="en-US" dirty="0" smtClean="0"/>
              <a:t> </a:t>
            </a:r>
            <a:r>
              <a:rPr lang="en-US" dirty="0" err="1" smtClean="0"/>
              <a:t>att</a:t>
            </a:r>
            <a:r>
              <a:rPr lang="en-US" dirty="0" smtClean="0"/>
              <a:t> </a:t>
            </a:r>
            <a:r>
              <a:rPr lang="en-US" dirty="0" err="1" smtClean="0"/>
              <a:t>ändra</a:t>
            </a:r>
            <a:r>
              <a:rPr lang="en-US" dirty="0" smtClean="0"/>
              <a:t> format </a:t>
            </a:r>
            <a:r>
              <a:rPr lang="en-US" dirty="0" err="1" smtClean="0"/>
              <a:t>på</a:t>
            </a:r>
            <a:r>
              <a:rPr lang="en-US" dirty="0" smtClean="0"/>
              <a:t> </a:t>
            </a:r>
            <a:r>
              <a:rPr lang="en-US" dirty="0" err="1" smtClean="0"/>
              <a:t>bakgrundstexten</a:t>
            </a:r>
            <a:endParaRPr lang="en-US" dirty="0" smtClean="0"/>
          </a:p>
          <a:p>
            <a:pPr lvl="1"/>
            <a:r>
              <a:rPr lang="en-US" dirty="0" err="1" smtClean="0"/>
              <a:t>Nivå</a:t>
            </a:r>
            <a:r>
              <a:rPr lang="en-US" dirty="0" smtClean="0"/>
              <a:t> </a:t>
            </a:r>
            <a:r>
              <a:rPr lang="en-US" dirty="0" err="1" smtClean="0"/>
              <a:t>två</a:t>
            </a:r>
            <a:endParaRPr lang="en-US" dirty="0" smtClean="0"/>
          </a:p>
          <a:p>
            <a:pPr lvl="2"/>
            <a:r>
              <a:rPr lang="en-US" dirty="0" err="1" smtClean="0"/>
              <a:t>Nivå</a:t>
            </a:r>
            <a:r>
              <a:rPr lang="en-US" dirty="0" smtClean="0"/>
              <a:t> </a:t>
            </a:r>
            <a:r>
              <a:rPr lang="en-US" dirty="0" err="1" smtClean="0"/>
              <a:t>tre</a:t>
            </a:r>
            <a:endParaRPr lang="en-US" dirty="0" smtClean="0"/>
          </a:p>
          <a:p>
            <a:pPr lvl="3"/>
            <a:r>
              <a:rPr lang="en-US" dirty="0" err="1" smtClean="0"/>
              <a:t>Nivå</a:t>
            </a:r>
            <a:r>
              <a:rPr lang="en-US" dirty="0" smtClean="0"/>
              <a:t> </a:t>
            </a:r>
            <a:r>
              <a:rPr lang="en-US" dirty="0" err="1" smtClean="0"/>
              <a:t>fyra</a:t>
            </a:r>
            <a:endParaRPr lang="en-US" dirty="0" smtClean="0"/>
          </a:p>
          <a:p>
            <a:pPr lvl="4"/>
            <a:r>
              <a:rPr lang="en-US" dirty="0" err="1" smtClean="0"/>
              <a:t>Nivå</a:t>
            </a:r>
            <a:r>
              <a:rPr lang="en-US" dirty="0" smtClean="0"/>
              <a:t> fem</a:t>
            </a:r>
          </a:p>
        </p:txBody>
      </p:sp>
      <p:pic>
        <p:nvPicPr>
          <p:cNvPr id="1032" name="Picture 16" descr="skolinspektionen_ppt"/>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239000" y="6553200"/>
            <a:ext cx="197961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3" r:id="rId1"/>
    <p:sldLayoutId id="2147483680" r:id="rId2"/>
    <p:sldLayoutId id="2147483681" r:id="rId3"/>
    <p:sldLayoutId id="2147483682" r:id="rId4"/>
  </p:sldLayoutIdLst>
  <p:transition/>
  <p:timing>
    <p:tnLst>
      <p:par>
        <p:cTn id="1" dur="indefinite" restart="never" nodeType="tmRoot"/>
      </p:par>
    </p:tnLst>
  </p:timing>
  <p:hf hdr="0"/>
  <p:txStyles>
    <p:titleStyle>
      <a:lvl1pPr algn="l" rtl="0" eaLnBrk="1" fontAlgn="base" hangingPunct="1">
        <a:lnSpc>
          <a:spcPct val="90000"/>
        </a:lnSpc>
        <a:spcBef>
          <a:spcPct val="0"/>
        </a:spcBef>
        <a:spcAft>
          <a:spcPct val="0"/>
        </a:spcAft>
        <a:defRPr sz="3800" b="1">
          <a:solidFill>
            <a:srgbClr val="006399"/>
          </a:solidFill>
          <a:latin typeface="Century Gothic" panose="020B0502020202020204" pitchFamily="34" charset="0"/>
          <a:ea typeface="+mj-ea"/>
          <a:cs typeface="Century Gothic" panose="020B0502020202020204" pitchFamily="34" charset="0"/>
        </a:defRPr>
      </a:lvl1pPr>
      <a:lvl2pPr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cs typeface="ヒラギノ角ゴ Pro W6"/>
        </a:defRPr>
      </a:lvl2pPr>
      <a:lvl3pPr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cs typeface="ヒラギノ角ゴ Pro W6"/>
        </a:defRPr>
      </a:lvl3pPr>
      <a:lvl4pPr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cs typeface="ヒラギノ角ゴ Pro W6"/>
        </a:defRPr>
      </a:lvl4pPr>
      <a:lvl5pPr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cs typeface="ヒラギノ角ゴ Pro W6"/>
        </a:defRPr>
      </a:lvl5pPr>
      <a:lvl6pPr marL="457200"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defRPr>
      </a:lvl6pPr>
      <a:lvl7pPr marL="914400"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defRPr>
      </a:lvl7pPr>
      <a:lvl8pPr marL="1371600"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defRPr>
      </a:lvl8pPr>
      <a:lvl9pPr marL="1828800"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defRPr>
      </a:lvl9pPr>
    </p:titleStyle>
    <p:bodyStyle>
      <a:lvl1pPr marL="342900" indent="-342900" algn="l" rtl="0" eaLnBrk="1" fontAlgn="base" hangingPunct="1">
        <a:spcBef>
          <a:spcPts val="1800"/>
        </a:spcBef>
        <a:spcAft>
          <a:spcPct val="0"/>
        </a:spcAft>
        <a:defRPr>
          <a:solidFill>
            <a:schemeClr val="tx1"/>
          </a:solidFill>
          <a:latin typeface="Calibri Light" panose="020F0302020204030204" pitchFamily="34" charset="0"/>
          <a:ea typeface="+mn-ea"/>
          <a:cs typeface="Calibri Light" panose="020F0302020204030204" pitchFamily="34" charset="0"/>
        </a:defRPr>
      </a:lvl1pPr>
      <a:lvl2pPr marL="419100" indent="-203200" algn="l" rtl="0" eaLnBrk="1" fontAlgn="base" hangingPunct="1">
        <a:lnSpc>
          <a:spcPct val="60000"/>
        </a:lnSpc>
        <a:spcBef>
          <a:spcPts val="1800"/>
        </a:spcBef>
        <a:spcAft>
          <a:spcPct val="0"/>
        </a:spcAft>
        <a:buSzPct val="100000"/>
        <a:buFont typeface="Lucida Grande"/>
        <a:buChar char="•"/>
        <a:defRPr>
          <a:solidFill>
            <a:schemeClr val="tx1"/>
          </a:solidFill>
          <a:latin typeface="Calibri Light" panose="020F0302020204030204" pitchFamily="34" charset="0"/>
          <a:ea typeface="+mn-ea"/>
          <a:cs typeface="Calibri Light" panose="020F0302020204030204" pitchFamily="34" charset="0"/>
        </a:defRPr>
      </a:lvl2pPr>
      <a:lvl3pPr marL="673100" indent="-203200" algn="l" rtl="0" eaLnBrk="1" fontAlgn="base" hangingPunct="1">
        <a:lnSpc>
          <a:spcPct val="60000"/>
        </a:lnSpc>
        <a:spcBef>
          <a:spcPts val="1800"/>
        </a:spcBef>
        <a:spcAft>
          <a:spcPct val="0"/>
        </a:spcAft>
        <a:buSzPct val="100000"/>
        <a:buFont typeface="Lucida Grande"/>
        <a:buChar char="•"/>
        <a:defRPr>
          <a:solidFill>
            <a:schemeClr val="tx1"/>
          </a:solidFill>
          <a:latin typeface="Calibri Light" panose="020F0302020204030204" pitchFamily="34" charset="0"/>
          <a:ea typeface="+mn-ea"/>
          <a:cs typeface="Calibri Light" panose="020F0302020204030204" pitchFamily="34" charset="0"/>
        </a:defRPr>
      </a:lvl3pPr>
      <a:lvl4pPr marL="927100" indent="-203200" algn="l" rtl="0" eaLnBrk="1" fontAlgn="base" hangingPunct="1">
        <a:lnSpc>
          <a:spcPct val="60000"/>
        </a:lnSpc>
        <a:spcBef>
          <a:spcPts val="1800"/>
        </a:spcBef>
        <a:spcAft>
          <a:spcPct val="0"/>
        </a:spcAft>
        <a:buSzPct val="100000"/>
        <a:buFont typeface="Lucida Grande"/>
        <a:buChar char="•"/>
        <a:defRPr>
          <a:solidFill>
            <a:schemeClr val="tx1"/>
          </a:solidFill>
          <a:latin typeface="Calibri Light" panose="020F0302020204030204" pitchFamily="34" charset="0"/>
          <a:ea typeface="+mn-ea"/>
          <a:cs typeface="Calibri Light" panose="020F0302020204030204" pitchFamily="34" charset="0"/>
        </a:defRPr>
      </a:lvl4pPr>
      <a:lvl5pPr marL="1181100" indent="-203200" algn="l" rtl="0" eaLnBrk="1" fontAlgn="base" hangingPunct="1">
        <a:lnSpc>
          <a:spcPct val="60000"/>
        </a:lnSpc>
        <a:spcBef>
          <a:spcPts val="1800"/>
        </a:spcBef>
        <a:spcAft>
          <a:spcPct val="0"/>
        </a:spcAft>
        <a:buSzPct val="100000"/>
        <a:buFont typeface="Lucida Grande"/>
        <a:buChar char="•"/>
        <a:defRPr>
          <a:solidFill>
            <a:schemeClr val="tx1"/>
          </a:solidFill>
          <a:latin typeface="Calibri Light" panose="020F0302020204030204" pitchFamily="34" charset="0"/>
          <a:ea typeface="+mn-ea"/>
          <a:cs typeface="Calibri Light" panose="020F0302020204030204" pitchFamily="34" charset="0"/>
        </a:defRPr>
      </a:lvl5pPr>
      <a:lvl6pPr marL="1638300" indent="-203200" algn="l" rtl="0" eaLnBrk="1" fontAlgn="base" hangingPunct="1">
        <a:lnSpc>
          <a:spcPct val="60000"/>
        </a:lnSpc>
        <a:spcBef>
          <a:spcPts val="1800"/>
        </a:spcBef>
        <a:spcAft>
          <a:spcPct val="0"/>
        </a:spcAft>
        <a:buSzPct val="100000"/>
        <a:buFont typeface="Lucida Grande" pitchFamily="84" charset="0"/>
        <a:buChar char="•"/>
        <a:defRPr>
          <a:solidFill>
            <a:schemeClr val="tx1"/>
          </a:solidFill>
          <a:latin typeface="+mn-lt"/>
          <a:ea typeface="+mn-ea"/>
        </a:defRPr>
      </a:lvl6pPr>
      <a:lvl7pPr marL="2095500" indent="-203200" algn="l" rtl="0" eaLnBrk="1" fontAlgn="base" hangingPunct="1">
        <a:lnSpc>
          <a:spcPct val="60000"/>
        </a:lnSpc>
        <a:spcBef>
          <a:spcPts val="1800"/>
        </a:spcBef>
        <a:spcAft>
          <a:spcPct val="0"/>
        </a:spcAft>
        <a:buSzPct val="100000"/>
        <a:buFont typeface="Lucida Grande" pitchFamily="84" charset="0"/>
        <a:buChar char="•"/>
        <a:defRPr>
          <a:solidFill>
            <a:schemeClr val="tx1"/>
          </a:solidFill>
          <a:latin typeface="+mn-lt"/>
          <a:ea typeface="+mn-ea"/>
        </a:defRPr>
      </a:lvl7pPr>
      <a:lvl8pPr marL="2552700" indent="-203200" algn="l" rtl="0" eaLnBrk="1" fontAlgn="base" hangingPunct="1">
        <a:lnSpc>
          <a:spcPct val="60000"/>
        </a:lnSpc>
        <a:spcBef>
          <a:spcPts val="1800"/>
        </a:spcBef>
        <a:spcAft>
          <a:spcPct val="0"/>
        </a:spcAft>
        <a:buSzPct val="100000"/>
        <a:buFont typeface="Lucida Grande" pitchFamily="84" charset="0"/>
        <a:buChar char="•"/>
        <a:defRPr>
          <a:solidFill>
            <a:schemeClr val="tx1"/>
          </a:solidFill>
          <a:latin typeface="+mn-lt"/>
          <a:ea typeface="+mn-ea"/>
        </a:defRPr>
      </a:lvl8pPr>
      <a:lvl9pPr marL="3009900" indent="-203200" algn="l" rtl="0" eaLnBrk="1" fontAlgn="base" hangingPunct="1">
        <a:lnSpc>
          <a:spcPct val="60000"/>
        </a:lnSpc>
        <a:spcBef>
          <a:spcPts val="1800"/>
        </a:spcBef>
        <a:spcAft>
          <a:spcPct val="0"/>
        </a:spcAft>
        <a:buSzPct val="100000"/>
        <a:buFont typeface="Lucida Grande" pitchFamily="84" charset="0"/>
        <a:buChar char="•"/>
        <a:defRPr>
          <a:solidFill>
            <a:schemeClr val="tx1"/>
          </a:solidFill>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skolinspektionen.se/betyggymnasiet"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472408" y="3954016"/>
            <a:ext cx="8856064" cy="532800"/>
          </a:xfrm>
        </p:spPr>
        <p:txBody>
          <a:bodyPr/>
          <a:lstStyle/>
          <a:p>
            <a:r>
              <a:rPr lang="sv-SE" altLang="sv-SE" sz="4000" dirty="0">
                <a:solidFill>
                  <a:srgbClr val="0070C0"/>
                </a:solidFill>
                <a:latin typeface="Calibri Light" panose="020F0302020204030204" pitchFamily="34" charset="0"/>
                <a:ea typeface="Times New Roman" panose="02020603050405020304" pitchFamily="18" charset="0"/>
                <a:cs typeface="Calibri Light" panose="020F0302020204030204" pitchFamily="34" charset="0"/>
              </a:rPr>
              <a:t>Betygssättning på högskoleförberedande program </a:t>
            </a:r>
            <a:r>
              <a:rPr lang="sv-SE" altLang="sv-SE" sz="4000" dirty="0" smtClean="0">
                <a:solidFill>
                  <a:srgbClr val="0070C0"/>
                </a:solidFill>
                <a:latin typeface="Calibri Light" panose="020F0302020204030204" pitchFamily="34" charset="0"/>
                <a:ea typeface="Times New Roman" panose="02020603050405020304" pitchFamily="18" charset="0"/>
                <a:cs typeface="Calibri Light" panose="020F0302020204030204" pitchFamily="34" charset="0"/>
              </a:rPr>
              <a:t>i </a:t>
            </a:r>
            <a:r>
              <a:rPr lang="sv-SE" altLang="sv-SE" sz="4000" dirty="0">
                <a:solidFill>
                  <a:srgbClr val="0070C0"/>
                </a:solidFill>
                <a:latin typeface="Calibri Light" panose="020F0302020204030204" pitchFamily="34" charset="0"/>
                <a:ea typeface="Times New Roman" panose="02020603050405020304" pitchFamily="18" charset="0"/>
                <a:cs typeface="Calibri Light" panose="020F0302020204030204" pitchFamily="34" charset="0"/>
              </a:rPr>
              <a:t>kursen svenska 3</a:t>
            </a:r>
            <a:endParaRPr lang="sv-SE" sz="4000" b="1" dirty="0"/>
          </a:p>
        </p:txBody>
      </p:sp>
      <p:pic>
        <p:nvPicPr>
          <p:cNvPr id="3" name="Picture 7" descr="ppt_bil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609600"/>
            <a:ext cx="8305800" cy="319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ktangel 4"/>
          <p:cNvSpPr/>
          <p:nvPr/>
        </p:nvSpPr>
        <p:spPr>
          <a:xfrm>
            <a:off x="444045" y="6465585"/>
            <a:ext cx="5080000" cy="584775"/>
          </a:xfrm>
          <a:prstGeom prst="rect">
            <a:avLst/>
          </a:prstGeom>
        </p:spPr>
        <p:txBody>
          <a:bodyPr>
            <a:spAutoFit/>
          </a:bodyPr>
          <a:lstStyle/>
          <a:p>
            <a:r>
              <a:rPr lang="sv-SE" sz="1600" dirty="0">
                <a:solidFill>
                  <a:srgbClr val="0070C0"/>
                </a:solidFill>
              </a:rPr>
              <a:t>Projektledare Karin Lindqvist</a:t>
            </a:r>
          </a:p>
          <a:p>
            <a:r>
              <a:rPr lang="sv-SE" sz="1600" dirty="0">
                <a:solidFill>
                  <a:srgbClr val="0070C0"/>
                </a:solidFill>
              </a:rPr>
              <a:t>Rapportskribent Johan Juffermans</a:t>
            </a:r>
          </a:p>
        </p:txBody>
      </p:sp>
    </p:spTree>
    <p:extLst>
      <p:ext uri="{BB962C8B-B14F-4D97-AF65-F5344CB8AC3E}">
        <p14:creationId xmlns:p14="http://schemas.microsoft.com/office/powerpoint/2010/main" val="209528700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sz="3800" dirty="0" smtClean="0">
                <a:solidFill>
                  <a:srgbClr val="0070C0"/>
                </a:solidFill>
              </a:rPr>
              <a:t/>
            </a:r>
            <a:br>
              <a:rPr lang="sv-SE" sz="3800" dirty="0" smtClean="0">
                <a:solidFill>
                  <a:srgbClr val="0070C0"/>
                </a:solidFill>
              </a:rPr>
            </a:br>
            <a:r>
              <a:rPr lang="sv-SE" sz="3600" dirty="0" smtClean="0">
                <a:solidFill>
                  <a:srgbClr val="0070C0"/>
                </a:solidFill>
              </a:rPr>
              <a:t>Granskningens problembild</a:t>
            </a:r>
            <a:endParaRPr lang="sv-SE" sz="3600" dirty="0">
              <a:solidFill>
                <a:srgbClr val="0070C0"/>
              </a:solidFill>
            </a:endParaRPr>
          </a:p>
        </p:txBody>
      </p:sp>
      <p:sp>
        <p:nvSpPr>
          <p:cNvPr id="3" name="Platshållare för innehåll 2"/>
          <p:cNvSpPr>
            <a:spLocks noGrp="1"/>
          </p:cNvSpPr>
          <p:nvPr>
            <p:ph idx="1"/>
          </p:nvPr>
        </p:nvSpPr>
        <p:spPr>
          <a:xfrm>
            <a:off x="969264" y="2081808"/>
            <a:ext cx="8280400" cy="4038600"/>
          </a:xfrm>
        </p:spPr>
        <p:txBody>
          <a:bodyPr/>
          <a:lstStyle/>
          <a:p>
            <a:r>
              <a:rPr lang="sv-SE" b="1" i="1" dirty="0"/>
              <a:t>Generella </a:t>
            </a:r>
            <a:r>
              <a:rPr lang="sv-SE" b="1" i="1" dirty="0" smtClean="0"/>
              <a:t>risker, kända sedan tidigare: </a:t>
            </a:r>
            <a:r>
              <a:rPr lang="sv-SE" dirty="0"/>
              <a:t>Otillräckliga </a:t>
            </a:r>
            <a:r>
              <a:rPr lang="sv-SE" dirty="0" smtClean="0"/>
              <a:t>underlag. </a:t>
            </a:r>
            <a:r>
              <a:rPr lang="sv-SE" dirty="0"/>
              <a:t>Emotionella aspekter vid betygssättning. Kompensatorisk betygssättning. Underrepresentation. Aritmetisk värdering</a:t>
            </a:r>
            <a:r>
              <a:rPr lang="sv-SE" dirty="0" smtClean="0"/>
              <a:t>.</a:t>
            </a:r>
            <a:endParaRPr lang="sv-SE" b="1" dirty="0" smtClean="0"/>
          </a:p>
          <a:p>
            <a:r>
              <a:rPr lang="sv-SE" b="1" dirty="0" smtClean="0"/>
              <a:t>Svenska </a:t>
            </a:r>
            <a:r>
              <a:rPr lang="sv-SE" b="1" dirty="0"/>
              <a:t>3 på högskoleförberedande </a:t>
            </a:r>
            <a:r>
              <a:rPr lang="sv-SE" b="1" dirty="0" smtClean="0"/>
              <a:t>program; </a:t>
            </a:r>
          </a:p>
          <a:p>
            <a:pPr>
              <a:buFont typeface="Arial" panose="020B0604020202020204" pitchFamily="34" charset="0"/>
              <a:buChar char="•"/>
            </a:pPr>
            <a:r>
              <a:rPr lang="sv-SE" dirty="0" smtClean="0"/>
              <a:t>nationellt </a:t>
            </a:r>
            <a:r>
              <a:rPr lang="sv-SE" dirty="0"/>
              <a:t>prov </a:t>
            </a:r>
            <a:r>
              <a:rPr lang="sv-SE" dirty="0" smtClean="0"/>
              <a:t>genomförs</a:t>
            </a:r>
          </a:p>
          <a:p>
            <a:pPr>
              <a:buFont typeface="Arial" panose="020B0604020202020204" pitchFamily="34" charset="0"/>
              <a:buChar char="•"/>
            </a:pPr>
            <a:r>
              <a:rPr lang="sv-SE" dirty="0" smtClean="0"/>
              <a:t>betygspoängen </a:t>
            </a:r>
            <a:r>
              <a:rPr lang="sv-SE" dirty="0"/>
              <a:t>i svenska skiljer sig markant mellan </a:t>
            </a:r>
            <a:r>
              <a:rPr lang="sv-SE" dirty="0" smtClean="0"/>
              <a:t>könen</a:t>
            </a:r>
          </a:p>
          <a:p>
            <a:pPr>
              <a:buFont typeface="Arial" panose="020B0604020202020204" pitchFamily="34" charset="0"/>
              <a:buChar char="•"/>
            </a:pPr>
            <a:r>
              <a:rPr lang="sv-SE" dirty="0" smtClean="0"/>
              <a:t>ojämna </a:t>
            </a:r>
            <a:r>
              <a:rPr lang="sv-SE" dirty="0"/>
              <a:t>kunskapsprofiler försvårar </a:t>
            </a:r>
            <a:r>
              <a:rPr lang="sv-SE" dirty="0" smtClean="0"/>
              <a:t>betygssättningen</a:t>
            </a:r>
          </a:p>
          <a:p>
            <a:pPr>
              <a:buFont typeface="Arial" panose="020B0604020202020204" pitchFamily="34" charset="0"/>
              <a:buChar char="•"/>
            </a:pPr>
            <a:r>
              <a:rPr lang="sv-SE" dirty="0"/>
              <a:t>k</a:t>
            </a:r>
            <a:r>
              <a:rPr lang="sv-SE" dirty="0" smtClean="0"/>
              <a:t>omplexa underlag.</a:t>
            </a:r>
            <a:endParaRPr lang="sv-SE" dirty="0"/>
          </a:p>
        </p:txBody>
      </p:sp>
    </p:spTree>
    <p:extLst>
      <p:ext uri="{BB962C8B-B14F-4D97-AF65-F5344CB8AC3E}">
        <p14:creationId xmlns:p14="http://schemas.microsoft.com/office/powerpoint/2010/main" val="875221488"/>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sz="3800" dirty="0" smtClean="0">
                <a:solidFill>
                  <a:srgbClr val="0070C0"/>
                </a:solidFill>
              </a:rPr>
              <a:t/>
            </a:r>
            <a:br>
              <a:rPr lang="sv-SE" sz="3800" dirty="0" smtClean="0">
                <a:solidFill>
                  <a:srgbClr val="0070C0"/>
                </a:solidFill>
              </a:rPr>
            </a:br>
            <a:r>
              <a:rPr lang="sv-SE" sz="3800" dirty="0" smtClean="0">
                <a:solidFill>
                  <a:srgbClr val="0070C0"/>
                </a:solidFill>
              </a:rPr>
              <a:t>Frågeställningar och urval</a:t>
            </a:r>
            <a:endParaRPr lang="sv-SE" sz="3800" dirty="0">
              <a:solidFill>
                <a:srgbClr val="0070C0"/>
              </a:solidFill>
            </a:endParaRPr>
          </a:p>
        </p:txBody>
      </p:sp>
      <p:sp>
        <p:nvSpPr>
          <p:cNvPr id="3" name="Platshållare för innehåll 2"/>
          <p:cNvSpPr>
            <a:spLocks noGrp="1"/>
          </p:cNvSpPr>
          <p:nvPr>
            <p:ph idx="1"/>
          </p:nvPr>
        </p:nvSpPr>
        <p:spPr>
          <a:xfrm>
            <a:off x="969264" y="2081808"/>
            <a:ext cx="8280400" cy="4038600"/>
          </a:xfrm>
        </p:spPr>
        <p:txBody>
          <a:bodyPr/>
          <a:lstStyle/>
          <a:p>
            <a:r>
              <a:rPr lang="sv-SE" b="1" dirty="0"/>
              <a:t> </a:t>
            </a:r>
            <a:endParaRPr lang="sv-SE" dirty="0"/>
          </a:p>
          <a:p>
            <a:pPr marL="0" indent="0"/>
            <a:r>
              <a:rPr lang="sv-SE" b="1" dirty="0"/>
              <a:t>Syftet</a:t>
            </a:r>
            <a:r>
              <a:rPr lang="sv-SE" dirty="0"/>
              <a:t> </a:t>
            </a:r>
            <a:r>
              <a:rPr lang="sv-SE" dirty="0" smtClean="0"/>
              <a:t>har </a:t>
            </a:r>
            <a:r>
              <a:rPr lang="sv-SE" dirty="0"/>
              <a:t>varit att granska kvaliteten i betygssättningsprocessen med utgångspunkt i lärarnas arbete. </a:t>
            </a:r>
            <a:endParaRPr lang="sv-SE" dirty="0" smtClean="0"/>
          </a:p>
          <a:p>
            <a:pPr marL="0" indent="0"/>
            <a:endParaRPr lang="sv-SE" dirty="0"/>
          </a:p>
          <a:p>
            <a:endParaRPr lang="sv-SE" b="1" dirty="0" smtClean="0"/>
          </a:p>
          <a:p>
            <a:endParaRPr lang="sv-SE" b="1" dirty="0"/>
          </a:p>
          <a:p>
            <a:endParaRPr lang="sv-SE" b="1" dirty="0" smtClean="0"/>
          </a:p>
          <a:p>
            <a:r>
              <a:rPr lang="sv-SE" b="1" dirty="0" smtClean="0"/>
              <a:t>Urvalet</a:t>
            </a:r>
            <a:r>
              <a:rPr lang="sv-SE" dirty="0" smtClean="0"/>
              <a:t> baseras på skolor med </a:t>
            </a:r>
            <a:r>
              <a:rPr lang="sv-SE" dirty="0"/>
              <a:t>betydande avvikelser mellan betyg på nationellt prov och kursbetyg i svenska 3 för betyg läsåren 2014/15, 2015/16 samt 2016/17. Besöken genomfördes under perioden november 2018 till januari 2019. </a:t>
            </a:r>
          </a:p>
          <a:p>
            <a:pPr lvl="0"/>
            <a:endParaRPr lang="sv-SE" dirty="0"/>
          </a:p>
          <a:p>
            <a:pPr marL="0" indent="0"/>
            <a:r>
              <a:rPr lang="sv-SE" i="1" dirty="0"/>
              <a:t/>
            </a:r>
            <a:br>
              <a:rPr lang="sv-SE" i="1" dirty="0"/>
            </a:br>
            <a:endParaRPr lang="sv-SE" sz="1600" dirty="0"/>
          </a:p>
          <a:p>
            <a:pPr marL="0" indent="0">
              <a:spcBef>
                <a:spcPts val="0"/>
              </a:spcBef>
            </a:pPr>
            <a:endParaRPr lang="sv-SE" sz="2000" dirty="0" smtClean="0"/>
          </a:p>
          <a:p>
            <a:pPr>
              <a:spcBef>
                <a:spcPts val="0"/>
              </a:spcBef>
              <a:buFont typeface="Arial" panose="020B0604020202020204" pitchFamily="34" charset="0"/>
              <a:buChar char="•"/>
            </a:pPr>
            <a:endParaRPr lang="sv-SE" sz="2000" dirty="0" smtClean="0"/>
          </a:p>
        </p:txBody>
      </p:sp>
      <p:sp>
        <p:nvSpPr>
          <p:cNvPr id="4" name="Rektangel 3"/>
          <p:cNvSpPr/>
          <p:nvPr/>
        </p:nvSpPr>
        <p:spPr bwMode="auto">
          <a:xfrm>
            <a:off x="969264" y="3377952"/>
            <a:ext cx="7910016" cy="1728192"/>
          </a:xfrm>
          <a:prstGeom prst="rect">
            <a:avLst/>
          </a:prstGeom>
          <a:solidFill>
            <a:srgbClr val="006399"/>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lvl="0"/>
            <a:r>
              <a:rPr lang="sv-SE" sz="1800" i="1" dirty="0"/>
              <a:t>I vilken utsträckning fångar läraren ett brett och varierat underlag som grund för betygssättning av elevens kunskaper</a:t>
            </a:r>
            <a:r>
              <a:rPr lang="sv-SE" sz="1800" i="1" dirty="0" smtClean="0"/>
              <a:t>?</a:t>
            </a:r>
          </a:p>
          <a:p>
            <a:pPr lvl="0"/>
            <a:endParaRPr lang="sv-SE" sz="1800" dirty="0"/>
          </a:p>
          <a:p>
            <a:pPr lvl="0"/>
            <a:r>
              <a:rPr lang="sv-SE" sz="1800" i="1" dirty="0"/>
              <a:t>I vilken utsträckning gör läraren en allsidig utvärdering av elevens kunskaper vid betygssättning?</a:t>
            </a:r>
          </a:p>
          <a:p>
            <a:pPr marR="0" algn="ctr" defTabSz="914400" rtl="0" eaLnBrk="1" fontAlgn="base" latinLnBrk="0" hangingPunct="1">
              <a:lnSpc>
                <a:spcPct val="100000"/>
              </a:lnSpc>
              <a:spcBef>
                <a:spcPts val="0"/>
              </a:spcBef>
              <a:spcAft>
                <a:spcPct val="0"/>
              </a:spcAft>
              <a:buClrTx/>
              <a:buSzPct val="171000"/>
              <a:buFontTx/>
              <a:buNone/>
              <a:tabLst/>
            </a:pPr>
            <a:endParaRPr kumimoji="0" lang="sv-SE" sz="1100" b="0" i="0" u="none" strike="noStrike" cap="none" normalizeH="0" baseline="0" dirty="0" smtClean="0">
              <a:ln>
                <a:noFill/>
              </a:ln>
              <a:solidFill>
                <a:schemeClr val="bg1"/>
              </a:solidFill>
              <a:effectLst/>
              <a:latin typeface="Arial" charset="0"/>
              <a:ea typeface="ヒラギノ角ゴ Pro W3" pitchFamily="84" charset="-128"/>
              <a:sym typeface="Gill Sans" pitchFamily="84" charset="0"/>
            </a:endParaRPr>
          </a:p>
        </p:txBody>
      </p:sp>
    </p:spTree>
    <p:extLst>
      <p:ext uri="{BB962C8B-B14F-4D97-AF65-F5344CB8AC3E}">
        <p14:creationId xmlns:p14="http://schemas.microsoft.com/office/powerpoint/2010/main" val="16548494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Är underlaget brett och varierat?</a:t>
            </a:r>
            <a:endParaRPr lang="sv-SE" dirty="0"/>
          </a:p>
        </p:txBody>
      </p:sp>
      <p:pic>
        <p:nvPicPr>
          <p:cNvPr id="4" name="Platshållare för innehåll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34269" y="2297832"/>
            <a:ext cx="9040662" cy="3281760"/>
          </a:xfrm>
        </p:spPr>
      </p:pic>
    </p:spTree>
    <p:extLst>
      <p:ext uri="{BB962C8B-B14F-4D97-AF65-F5344CB8AC3E}">
        <p14:creationId xmlns:p14="http://schemas.microsoft.com/office/powerpoint/2010/main" val="93505047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tshållare för innehåll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867025" y="1217712"/>
            <a:ext cx="4375149" cy="4038600"/>
          </a:xfrm>
        </p:spPr>
      </p:pic>
    </p:spTree>
    <p:extLst>
      <p:ext uri="{BB962C8B-B14F-4D97-AF65-F5344CB8AC3E}">
        <p14:creationId xmlns:p14="http://schemas.microsoft.com/office/powerpoint/2010/main" val="32553522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dirty="0" smtClean="0"/>
              <a:t>Nationella </a:t>
            </a:r>
            <a:r>
              <a:rPr lang="sv-SE" sz="3200" dirty="0"/>
              <a:t>provet har tydlig inverkan på kursupplägget men mindre vid betygssättning</a:t>
            </a:r>
          </a:p>
        </p:txBody>
      </p:sp>
      <p:sp>
        <p:nvSpPr>
          <p:cNvPr id="3" name="Platshållare för innehåll 2"/>
          <p:cNvSpPr>
            <a:spLocks noGrp="1"/>
          </p:cNvSpPr>
          <p:nvPr>
            <p:ph idx="1"/>
          </p:nvPr>
        </p:nvSpPr>
        <p:spPr/>
        <p:txBody>
          <a:bodyPr/>
          <a:lstStyle/>
          <a:p>
            <a:pPr>
              <a:buFont typeface="Arial" panose="020B0604020202020204" pitchFamily="34" charset="0"/>
              <a:buChar char="•"/>
            </a:pPr>
            <a:endParaRPr lang="sv-SE" b="1" dirty="0" smtClean="0"/>
          </a:p>
          <a:p>
            <a:pPr>
              <a:buFont typeface="Arial" panose="020B0604020202020204" pitchFamily="34" charset="0"/>
              <a:buChar char="•"/>
            </a:pPr>
            <a:endParaRPr lang="sv-SE" dirty="0" smtClean="0">
              <a:latin typeface="+mn-lt"/>
            </a:endParaRPr>
          </a:p>
          <a:p>
            <a:pPr>
              <a:buFont typeface="Arial" panose="020B0604020202020204" pitchFamily="34" charset="0"/>
              <a:buChar char="•"/>
            </a:pPr>
            <a:r>
              <a:rPr lang="sv-SE" dirty="0" smtClean="0">
                <a:latin typeface="+mn-lt"/>
              </a:rPr>
              <a:t>Bedömningsuppgifter efterliknar nationellt prov</a:t>
            </a:r>
          </a:p>
          <a:p>
            <a:pPr>
              <a:buFont typeface="Arial" panose="020B0604020202020204" pitchFamily="34" charset="0"/>
              <a:buChar char="•"/>
            </a:pPr>
            <a:r>
              <a:rPr lang="sv-SE" kern="1200" dirty="0">
                <a:latin typeface="+mn-lt"/>
              </a:rPr>
              <a:t>L</a:t>
            </a:r>
            <a:r>
              <a:rPr lang="sv-SE" kern="1200" dirty="0" smtClean="0">
                <a:latin typeface="+mn-lt"/>
              </a:rPr>
              <a:t>ärare </a:t>
            </a:r>
            <a:r>
              <a:rPr lang="sv-SE" kern="1200" dirty="0">
                <a:latin typeface="+mn-lt"/>
              </a:rPr>
              <a:t>ifrågasätter </a:t>
            </a:r>
            <a:r>
              <a:rPr lang="sv-SE" kern="1200" dirty="0" smtClean="0">
                <a:latin typeface="+mn-lt"/>
              </a:rPr>
              <a:t>resultatens </a:t>
            </a:r>
            <a:r>
              <a:rPr lang="sv-SE" kern="1200" dirty="0">
                <a:latin typeface="+mn-lt"/>
              </a:rPr>
              <a:t>giltighet som underlag för </a:t>
            </a:r>
            <a:r>
              <a:rPr lang="sv-SE" kern="1200" dirty="0" smtClean="0">
                <a:latin typeface="+mn-lt"/>
              </a:rPr>
              <a:t>betygssättning </a:t>
            </a:r>
          </a:p>
          <a:p>
            <a:pPr>
              <a:buFont typeface="Arial" panose="020B0604020202020204" pitchFamily="34" charset="0"/>
              <a:buChar char="•"/>
            </a:pPr>
            <a:r>
              <a:rPr lang="sv-SE" kern="1200" dirty="0">
                <a:latin typeface="+mn-lt"/>
              </a:rPr>
              <a:t>M</a:t>
            </a:r>
            <a:r>
              <a:rPr lang="sv-SE" kern="1200" dirty="0" smtClean="0">
                <a:latin typeface="+mn-lt"/>
              </a:rPr>
              <a:t>edvetenheten </a:t>
            </a:r>
            <a:r>
              <a:rPr lang="sv-SE" kern="1200" dirty="0">
                <a:latin typeface="+mn-lt"/>
              </a:rPr>
              <a:t>om relationen mellan kursbetyg och resultaten </a:t>
            </a:r>
            <a:r>
              <a:rPr lang="sv-SE" kern="1200" dirty="0" smtClean="0">
                <a:latin typeface="+mn-lt"/>
              </a:rPr>
              <a:t>är låg</a:t>
            </a:r>
            <a:endParaRPr lang="sv-SE" dirty="0" smtClean="0">
              <a:latin typeface="+mn-lt"/>
            </a:endParaRPr>
          </a:p>
          <a:p>
            <a:pPr marL="0" indent="0"/>
            <a:endParaRPr lang="sv-SE" b="1" dirty="0" smtClean="0">
              <a:latin typeface="+mn-lt"/>
            </a:endParaRPr>
          </a:p>
          <a:p>
            <a:endParaRPr lang="sv-SE" dirty="0"/>
          </a:p>
        </p:txBody>
      </p:sp>
    </p:spTree>
    <p:extLst>
      <p:ext uri="{BB962C8B-B14F-4D97-AF65-F5344CB8AC3E}">
        <p14:creationId xmlns:p14="http://schemas.microsoft.com/office/powerpoint/2010/main" val="317330540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dirty="0" smtClean="0"/>
              <a:t>Lite samverkan </a:t>
            </a:r>
            <a:r>
              <a:rPr lang="sv-SE" sz="3200" dirty="0"/>
              <a:t>kring </a:t>
            </a:r>
            <a:r>
              <a:rPr lang="sv-SE" sz="3200" dirty="0" smtClean="0"/>
              <a:t>betygsättning</a:t>
            </a:r>
            <a:endParaRPr lang="sv-SE" sz="3200" dirty="0"/>
          </a:p>
        </p:txBody>
      </p:sp>
      <p:sp>
        <p:nvSpPr>
          <p:cNvPr id="3" name="Platshållare för innehåll 2"/>
          <p:cNvSpPr>
            <a:spLocks noGrp="1"/>
          </p:cNvSpPr>
          <p:nvPr>
            <p:ph idx="1"/>
          </p:nvPr>
        </p:nvSpPr>
        <p:spPr/>
        <p:txBody>
          <a:bodyPr/>
          <a:lstStyle/>
          <a:p>
            <a:pPr>
              <a:buFont typeface="Arial" panose="020B0604020202020204" pitchFamily="34" charset="0"/>
              <a:buChar char="•"/>
            </a:pPr>
            <a:r>
              <a:rPr lang="sv-SE" dirty="0" smtClean="0">
                <a:latin typeface="+mn-lt"/>
              </a:rPr>
              <a:t>Sambedömning av nationellt prov</a:t>
            </a:r>
            <a:r>
              <a:rPr lang="sv-SE" dirty="0">
                <a:latin typeface="+mn-lt"/>
              </a:rPr>
              <a:t> </a:t>
            </a:r>
            <a:r>
              <a:rPr lang="sv-SE" dirty="0" smtClean="0">
                <a:latin typeface="+mn-lt"/>
              </a:rPr>
              <a:t>och enstaka elevprestationer</a:t>
            </a:r>
          </a:p>
          <a:p>
            <a:pPr>
              <a:buFont typeface="Arial" panose="020B0604020202020204" pitchFamily="34" charset="0"/>
              <a:buChar char="•"/>
            </a:pPr>
            <a:r>
              <a:rPr lang="sv-SE" dirty="0" smtClean="0">
                <a:latin typeface="+mn-lt"/>
              </a:rPr>
              <a:t>Ingen analys av resultat från nationella prov </a:t>
            </a:r>
          </a:p>
          <a:p>
            <a:pPr>
              <a:buFont typeface="Arial" panose="020B0604020202020204" pitchFamily="34" charset="0"/>
              <a:buChar char="•"/>
            </a:pPr>
            <a:r>
              <a:rPr lang="sv-SE" dirty="0" smtClean="0">
                <a:latin typeface="+mn-lt"/>
              </a:rPr>
              <a:t>Få tolkar och diskuterar styrdokumenten gemensamt</a:t>
            </a:r>
          </a:p>
          <a:p>
            <a:pPr>
              <a:buFont typeface="Arial" panose="020B0604020202020204" pitchFamily="34" charset="0"/>
              <a:buChar char="•"/>
            </a:pPr>
            <a:r>
              <a:rPr lang="sv-SE" dirty="0" smtClean="0">
                <a:latin typeface="+mn-lt"/>
              </a:rPr>
              <a:t>Få </a:t>
            </a:r>
            <a:r>
              <a:rPr lang="sv-SE" dirty="0" err="1" smtClean="0">
                <a:latin typeface="+mn-lt"/>
              </a:rPr>
              <a:t>sambedömer</a:t>
            </a:r>
            <a:r>
              <a:rPr lang="sv-SE" dirty="0" smtClean="0">
                <a:latin typeface="+mn-lt"/>
              </a:rPr>
              <a:t> samlat underlag inför betygssättning</a:t>
            </a:r>
          </a:p>
        </p:txBody>
      </p:sp>
    </p:spTree>
    <p:extLst>
      <p:ext uri="{BB962C8B-B14F-4D97-AF65-F5344CB8AC3E}">
        <p14:creationId xmlns:p14="http://schemas.microsoft.com/office/powerpoint/2010/main" val="382836518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40040" y="1217712"/>
            <a:ext cx="3245552" cy="4574930"/>
          </a:xfrm>
          <a:prstGeom prst="rect">
            <a:avLst/>
          </a:prstGeom>
          <a:ln>
            <a:solidFill>
              <a:schemeClr val="tx1"/>
            </a:solidFill>
          </a:ln>
        </p:spPr>
      </p:pic>
      <p:sp>
        <p:nvSpPr>
          <p:cNvPr id="5" name="textruta 4"/>
          <p:cNvSpPr txBox="1"/>
          <p:nvPr/>
        </p:nvSpPr>
        <p:spPr>
          <a:xfrm>
            <a:off x="543496" y="1217712"/>
            <a:ext cx="4680520" cy="338554"/>
          </a:xfrm>
          <a:prstGeom prst="rect">
            <a:avLst/>
          </a:prstGeom>
          <a:noFill/>
        </p:spPr>
        <p:txBody>
          <a:bodyPr wrap="square" rtlCol="0">
            <a:spAutoFit/>
          </a:bodyPr>
          <a:lstStyle/>
          <a:p>
            <a:r>
              <a:rPr lang="sv-SE" sz="1600" dirty="0">
                <a:hlinkClick r:id="rId3"/>
              </a:rPr>
              <a:t>www.skolinspektionen.se/betyggymnasiet</a:t>
            </a:r>
            <a:endParaRPr lang="sv-SE" sz="1600" dirty="0" smtClean="0">
              <a:solidFill>
                <a:srgbClr val="00B0F0"/>
              </a:solidFill>
            </a:endParaRPr>
          </a:p>
        </p:txBody>
      </p:sp>
    </p:spTree>
    <p:extLst>
      <p:ext uri="{BB962C8B-B14F-4D97-AF65-F5344CB8AC3E}">
        <p14:creationId xmlns:p14="http://schemas.microsoft.com/office/powerpoint/2010/main" val="282971464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mall4">
  <a:themeElements>
    <a:clrScheme name="Anpassat 1">
      <a:dk1>
        <a:srgbClr val="000000"/>
      </a:dk1>
      <a:lt1>
        <a:srgbClr val="FFFFFF"/>
      </a:lt1>
      <a:dk2>
        <a:srgbClr val="000000"/>
      </a:dk2>
      <a:lt2>
        <a:srgbClr val="808080"/>
      </a:lt2>
      <a:accent1>
        <a:srgbClr val="00B0F0"/>
      </a:accent1>
      <a:accent2>
        <a:srgbClr val="DADADA"/>
      </a:accent2>
      <a:accent3>
        <a:srgbClr val="FFD500"/>
      </a:accent3>
      <a:accent4>
        <a:srgbClr val="D8EBF9"/>
      </a:accent4>
      <a:accent5>
        <a:srgbClr val="898A8D"/>
      </a:accent5>
      <a:accent6>
        <a:srgbClr val="9DD0F3"/>
      </a:accent6>
      <a:hlink>
        <a:srgbClr val="006399"/>
      </a:hlink>
      <a:folHlink>
        <a:srgbClr val="D8EBF9"/>
      </a:folHlink>
    </a:clrScheme>
    <a:fontScheme name="Office-tema">
      <a:majorFont>
        <a:latin typeface="Arial"/>
        <a:ea typeface="ヒラギノ角ゴ Pro W6"/>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B0F0"/>
        </a:solidFill>
        <a:ln w="9525" cap="flat" cmpd="sng" algn="ctr">
          <a:noFill/>
          <a:prstDash val="solid"/>
          <a:round/>
          <a:headEnd type="none" w="med" len="med"/>
          <a:tailEnd type="none" w="med" len="med"/>
        </a:ln>
        <a:effectLst/>
      </a:spPr>
      <a:bodyPr vert="horz" wrap="square" lIns="91440" tIns="45720" rIns="91440" bIns="45720" numCol="1" rtlCol="0" anchor="ctr" anchorCtr="0" compatLnSpc="1">
        <a:prstTxWarp prst="textNoShape">
          <a:avLst/>
        </a:prstTxWarp>
      </a:bodyPr>
      <a:lstStyle>
        <a:defPPr marR="0" algn="ctr" defTabSz="914400" rtl="0" eaLnBrk="1" fontAlgn="base" latinLnBrk="0" hangingPunct="1">
          <a:lnSpc>
            <a:spcPct val="100000"/>
          </a:lnSpc>
          <a:spcBef>
            <a:spcPts val="0"/>
          </a:spcBef>
          <a:spcAft>
            <a:spcPct val="0"/>
          </a:spcAft>
          <a:buClrTx/>
          <a:buSzPct val="171000"/>
          <a:buFontTx/>
          <a:buNone/>
          <a:tabLst/>
          <a:defRPr kumimoji="0" sz="3200" b="0" i="0" u="none" strike="noStrike" cap="none" normalizeH="0" baseline="0" dirty="0" smtClean="0">
            <a:ln>
              <a:noFill/>
            </a:ln>
            <a:solidFill>
              <a:schemeClr val="bg1"/>
            </a:solidFill>
            <a:effectLst/>
            <a:latin typeface="Arial" charset="0"/>
            <a:ea typeface="ヒラギノ角ゴ Pro W3" pitchFamily="84" charset="-128"/>
            <a:sym typeface="Gill Sans" pitchFamily="84" charset="0"/>
          </a:defRPr>
        </a:defPPr>
      </a:lstStyle>
    </a:spDef>
    <a:lnDef>
      <a:spPr bwMode="auto">
        <a:noFill/>
        <a:ln w="9525" cap="flat" cmpd="sng" algn="ctr">
          <a:solidFill>
            <a:srgbClr val="00B0F0"/>
          </a:solidFill>
          <a:prstDash val="solid"/>
          <a:round/>
          <a:headEnd type="none" w="med" len="med"/>
          <a:tailEnd type="none" w="med" len="med"/>
        </a:ln>
        <a:effectLst/>
      </a:spPr>
      <a:bodyPr/>
      <a:lstStyle/>
    </a:lnDef>
    <a:txDef>
      <a:spPr>
        <a:noFill/>
      </a:spPr>
      <a:bodyPr wrap="square" rtlCol="0">
        <a:spAutoFit/>
      </a:bodyPr>
      <a:lstStyle>
        <a:defPPr>
          <a:defRPr dirty="0" err="1" smtClean="0">
            <a:solidFill>
              <a:srgbClr val="00B0F0"/>
            </a:solidFill>
          </a:defRPr>
        </a:defPPr>
      </a:lstStyle>
    </a:txDef>
  </a:objectDefaults>
  <a:extraClrSchemeLst>
    <a:extraClrScheme>
      <a:clrScheme name="Office-tem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owerpoint-mall [Skrivskyddad]" id="{8391BA90-D982-4F29-B709-44BD36C5A4D2}" vid="{493B09AB-79AE-449F-A348-CE3F97386972}"/>
    </a:ext>
  </a:ext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Powerpoint-mall</Template>
  <TotalTime>1573</TotalTime>
  <Pages>0</Pages>
  <Words>917</Words>
  <Characters>0</Characters>
  <Application>Microsoft Office PowerPoint</Application>
  <PresentationFormat>Anpassad</PresentationFormat>
  <Lines>0</Lines>
  <Paragraphs>83</Paragraphs>
  <Slides>8</Slides>
  <Notes>7</Notes>
  <HiddenSlides>0</HiddenSlides>
  <MMClips>0</MMClips>
  <ScaleCrop>false</ScaleCrop>
  <HeadingPairs>
    <vt:vector size="6" baseType="variant">
      <vt:variant>
        <vt:lpstr>Använt teckensnitt</vt:lpstr>
      </vt:variant>
      <vt:variant>
        <vt:i4>8</vt:i4>
      </vt:variant>
      <vt:variant>
        <vt:lpstr>Tema</vt:lpstr>
      </vt:variant>
      <vt:variant>
        <vt:i4>1</vt:i4>
      </vt:variant>
      <vt:variant>
        <vt:lpstr>Bildrubriker</vt:lpstr>
      </vt:variant>
      <vt:variant>
        <vt:i4>8</vt:i4>
      </vt:variant>
    </vt:vector>
  </HeadingPairs>
  <TitlesOfParts>
    <vt:vector size="17" baseType="lpstr">
      <vt:lpstr>Arial</vt:lpstr>
      <vt:lpstr>Calibri Light</vt:lpstr>
      <vt:lpstr>Century Gothic</vt:lpstr>
      <vt:lpstr>Gill Sans</vt:lpstr>
      <vt:lpstr>Lucida Grande</vt:lpstr>
      <vt:lpstr>Times New Roman</vt:lpstr>
      <vt:lpstr>ヒラギノ角ゴ Pro W3</vt:lpstr>
      <vt:lpstr>ヒラギノ角ゴ Pro W6</vt:lpstr>
      <vt:lpstr>mall4</vt:lpstr>
      <vt:lpstr>Betygssättning på högskoleförberedande program i kursen svenska 3</vt:lpstr>
      <vt:lpstr> Granskningens problembild</vt:lpstr>
      <vt:lpstr> Frågeställningar och urval</vt:lpstr>
      <vt:lpstr>Är underlaget brett och varierat?</vt:lpstr>
      <vt:lpstr>PowerPoint-presentation</vt:lpstr>
      <vt:lpstr>Nationella provet har tydlig inverkan på kursupplägget men mindre vid betygssättning</vt:lpstr>
      <vt:lpstr>Lite samverkan kring betygsättning</vt:lpstr>
      <vt:lpstr>PowerPoint-presentation</vt:lpstr>
    </vt:vector>
  </TitlesOfParts>
  <Company>Skolinspektionen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Betygssättning på högskoleförberedande program i kursen svenska 3</dc:title>
  <dc:creator>Karin Lindqvist</dc:creator>
  <cp:lastModifiedBy>Birger Österberg</cp:lastModifiedBy>
  <cp:revision>38</cp:revision>
  <dcterms:created xsi:type="dcterms:W3CDTF">2019-04-04T13:37:59Z</dcterms:created>
  <dcterms:modified xsi:type="dcterms:W3CDTF">2019-05-17T05:33:01Z</dcterms:modified>
</cp:coreProperties>
</file>